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  <p:sldMasterId id="2147483657" r:id="rId3"/>
  </p:sldMasterIdLst>
  <p:notesMasterIdLst>
    <p:notesMasterId r:id="rId8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6" r:id="rId15"/>
    <p:sldId id="267" r:id="rId16"/>
    <p:sldId id="268" r:id="rId17"/>
    <p:sldId id="269" r:id="rId18"/>
    <p:sldId id="270" r:id="rId19"/>
    <p:sldId id="271" r:id="rId20"/>
    <p:sldId id="272" r:id="rId21"/>
    <p:sldId id="337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31" r:id="rId78"/>
    <p:sldId id="328" r:id="rId79"/>
    <p:sldId id="330" r:id="rId80"/>
    <p:sldId id="332" r:id="rId81"/>
    <p:sldId id="333" r:id="rId82"/>
    <p:sldId id="334" r:id="rId83"/>
    <p:sldId id="335" r:id="rId84"/>
  </p:sldIdLst>
  <p:sldSz cx="9144000" cy="6858000" type="screen4x3"/>
  <p:notesSz cx="6784975" cy="99171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>
      <p:cViewPr varScale="1">
        <p:scale>
          <a:sx n="105" d="100"/>
          <a:sy n="105" d="100"/>
        </p:scale>
        <p:origin x="1518" y="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716E1AD-7C05-4A44-923E-03FFDC8225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685" cy="49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0" tIns="45880" rIns="91760" bIns="45880" numCol="1" anchor="t" anchorCtr="0" compatLnSpc="1">
            <a:prstTxWarp prst="textNoShape">
              <a:avLst/>
            </a:prstTxWarp>
          </a:bodyPr>
          <a:lstStyle>
            <a:lvl1pPr defTabSz="9175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CB2F84-2CCC-40F5-9A9E-E74FB27468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2706" y="0"/>
            <a:ext cx="2940685" cy="49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0" tIns="45880" rIns="91760" bIns="4588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2501C05-1488-4745-B7FF-BDC89033C7B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2950"/>
            <a:ext cx="4957763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2F695298-C65E-4A86-BE28-B20C8AAA567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4" y="4712218"/>
            <a:ext cx="5424809" cy="446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0" tIns="45880" rIns="91760" bIns="45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44B35E30-A83C-4F08-B34C-862CD77BF5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8079"/>
            <a:ext cx="2940685" cy="49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0" tIns="45880" rIns="91760" bIns="45880" numCol="1" anchor="b" anchorCtr="0" compatLnSpc="1">
            <a:prstTxWarp prst="textNoShape">
              <a:avLst/>
            </a:prstTxWarp>
          </a:bodyPr>
          <a:lstStyle>
            <a:lvl1pPr defTabSz="9175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A0D57FF1-1F3B-436F-A861-291ABD9594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2706" y="9418079"/>
            <a:ext cx="2940685" cy="49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0" tIns="45880" rIns="91760" bIns="4588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 New Roman" panose="02020603050405020304" pitchFamily="18" charset="0"/>
              </a:defRPr>
            </a:lvl1pPr>
          </a:lstStyle>
          <a:p>
            <a:fld id="{A42E8B22-0B28-4DC5-9932-1793274A60C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DDA2B1DB-7BE9-4D8E-A397-3AD2BAAE1833}"/>
              </a:ext>
            </a:extLst>
          </p:cNvPr>
          <p:cNvGrpSpPr>
            <a:grpSpLocks/>
          </p:cNvGrpSpPr>
          <p:nvPr/>
        </p:nvGrpSpPr>
        <p:grpSpPr bwMode="auto">
          <a:xfrm>
            <a:off x="3175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2FB3DA7-C0D6-4BC7-B6C3-5285FD3844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B653C0E-04D6-4B1B-9BE2-EFA54F78C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1234A28C-849B-4241-976E-410792B0E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37ADA5A-4DC2-46CD-A24D-F72E03157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B471026-FF61-4D16-A160-1834AC749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171605D-CDF2-4F1A-851C-8F258C046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BFFB29F4-5B4F-464F-9627-7D3EB9BC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B2662BA-AA03-46EC-A303-2F96E58D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C5ECCF2-05D3-4B2B-AAA0-1E50E59E71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66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663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lIns="91440" tIns="45720" rIns="91440" bIns="4572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B6C3088-614E-43B8-B7CC-3E1A5E769F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1FD832-8E0C-496A-9095-9B4E4A6D2DF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31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ED2ED6C-9DE0-4EDE-B952-8E38062607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3FFEDB-6EAE-4FB8-BA5D-0FB55B267B1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07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11388" cy="65976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7950" y="0"/>
            <a:ext cx="6483350" cy="65976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D4861A8-DFE5-4CB1-B52C-5C02DA79FA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0DC5C-2512-4BAD-9B29-F2BCECEFE22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633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54E48E-E775-4C4C-804C-B00A89A978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C66D0B-6C27-4C22-B712-8DBB4E3623A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084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A9E756-B3D8-4A26-8089-AB493EAA85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808BE8-3B30-4A06-86E1-A15CCCBCDCB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7228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3934EE-32E3-4CF3-A730-D76CC82390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9185D-92B6-4124-91C0-26A5E6CC0DB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5681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7950" y="358775"/>
            <a:ext cx="4346575" cy="623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06925" y="358775"/>
            <a:ext cx="4348163" cy="623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F0303-4099-440A-9E4C-04D393C668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7D356-6339-4D3D-8DD1-11965F538FD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776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E6B6E5-E8EB-4B93-B582-F67E242F9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AF21D6-7743-4389-8D51-045D899BC2C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9926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1332D99-260B-4E80-A1D5-6D16665B2B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6D0BC3-01BF-4CB4-9C53-872A4D4DD3C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217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0FC6B3F-4C18-4E66-8C50-5A9DC0167F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934AD6-0506-40D9-A6DC-DFB33CFB333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5230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B96CF-395D-4999-B204-C47B5F7B88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AB19D-FAA9-48F8-889F-60C21720F2A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482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B5F1BC1-CD37-4B42-BF8E-63FA6188C3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AF888A-AB1D-477C-B240-489341A0C2C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2506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BCBD4-B6BA-4BCD-B77F-2FE8AA14E1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EBB15F-5EF9-4AC6-974B-F2AD62AD096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170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0042BF-662B-4EB7-8150-EB643AC19A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9072E7-76F1-4F7F-A3C3-B4689B65EE3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3307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16713" y="358775"/>
            <a:ext cx="2238375" cy="64992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0" y="358775"/>
            <a:ext cx="6564313" cy="64992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116F4C-70DE-4B4F-B169-C6019D8F8A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F2714-26BE-448F-B48F-97C8F828332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6828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6F33890-9790-4BDE-9430-D6AC8D1F5F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42F47F-A742-4AF8-BD8B-DFAEFB9758E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608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3959EDF-E463-4E98-817C-8760FE609E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91716F-CD0F-45FD-9FEA-EE027768922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7578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7836478-9199-4DD1-BC43-5154760B82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9580AA-31C3-488D-9A0C-1DBE4E64D22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2226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7950" y="908050"/>
            <a:ext cx="4346575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06925" y="908050"/>
            <a:ext cx="4348163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8843AF4-DD71-47CB-A3E6-D53AAA684B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29E4CC-BD1B-4AF5-9915-0772C5197EE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263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7D7D2FC-7CFE-42D0-B730-F5A46227C3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20061C-FA34-49CE-AE5A-740D0D6B184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1115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EB0012B9-9769-4A34-8935-84FFC604026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EE1565-B827-4EA8-81C9-8B781D1306F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3812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8A056A8D-D167-4B13-AC20-1C4A4E19F6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3C814A-BA84-4F5C-8DF3-F559912B7E0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563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F0543F4-7B33-4E5F-B7A9-D9BE63DF9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E570FB-4F97-4FA6-96AE-85858DCB97F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1724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19436BC-8490-4FA3-B601-A4D86AE2BA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CF314F-6BB6-4AD0-A6E2-4350A0677D5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76585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0813145-3767-44A1-B638-EF0D378842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E51219-C2E5-42BC-BA7A-74DF1DF04DC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457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AB59842-1AFF-4F04-B46D-B58C801161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5BA1C3-C2FD-4AB6-A0F4-89DE57ABCCE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519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43700" y="-7938"/>
            <a:ext cx="2211388" cy="66055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7950" y="-7938"/>
            <a:ext cx="6483350" cy="6605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9A9BDF7-F633-4597-9A12-4955D69DC4D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15B2BA-28C8-42A9-91BE-F5670941622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48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7950" y="1384300"/>
            <a:ext cx="4346575" cy="521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06925" y="1384300"/>
            <a:ext cx="4348163" cy="521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66FEA72-112C-4087-B95D-390C552608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BDD8F-86C5-416E-97A6-5A8FB4877AC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890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A893376E-6689-4373-91F7-FC6852D5EC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5793DC-1ED5-4F92-AC43-19204640977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017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A03750D-9263-4268-ABE1-FFDA07267F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F8E7D5-76C0-4971-BDB7-D00430E4680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558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DD8AB51A-088C-426E-8A1F-F6C87B1A18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65B0B9-416C-4815-B108-FD68317B7BD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786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6A85639-ACA4-4B14-A269-74A0AAC3D8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CC3E55-CF71-49E6-A466-365C81BB41C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810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1A3D415-2CEB-4A44-B339-E05766AF4C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DF8BE-6548-4265-A5D0-CEDD281B326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33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>
            <a:extLst>
              <a:ext uri="{FF2B5EF4-FFF2-40B4-BE49-F238E27FC236}">
                <a16:creationId xmlns:a16="http://schemas.microsoft.com/office/drawing/2014/main" id="{5BF57AF2-0C54-4D1F-A1ED-F5D99947BB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763" y="481013"/>
            <a:ext cx="8542337" cy="965200"/>
            <a:chOff x="80" y="624"/>
            <a:chExt cx="5381" cy="663"/>
          </a:xfrm>
        </p:grpSpPr>
        <p:sp>
          <p:nvSpPr>
            <p:cNvPr id="25603" name="Rectangle 3">
              <a:extLst>
                <a:ext uri="{FF2B5EF4-FFF2-40B4-BE49-F238E27FC236}">
                  <a16:creationId xmlns:a16="http://schemas.microsoft.com/office/drawing/2014/main" id="{D02CCB11-2C39-47DE-B7DC-1459902B449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" y="692"/>
              <a:ext cx="276" cy="30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4" name="Rectangle 4">
              <a:extLst>
                <a:ext uri="{FF2B5EF4-FFF2-40B4-BE49-F238E27FC236}">
                  <a16:creationId xmlns:a16="http://schemas.microsoft.com/office/drawing/2014/main" id="{053468F2-2324-444E-9337-8C5CCF26596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" y="692"/>
              <a:ext cx="207" cy="30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5" name="Rectangle 5">
              <a:extLst>
                <a:ext uri="{FF2B5EF4-FFF2-40B4-BE49-F238E27FC236}">
                  <a16:creationId xmlns:a16="http://schemas.microsoft.com/office/drawing/2014/main" id="{7C650646-08B2-42FB-9F88-6BE5CB01016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6" name="Rectangle 6">
              <a:extLst>
                <a:ext uri="{FF2B5EF4-FFF2-40B4-BE49-F238E27FC236}">
                  <a16:creationId xmlns:a16="http://schemas.microsoft.com/office/drawing/2014/main" id="{4531AA21-0298-48B4-B882-56AB4B462C6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7" name="Rectangle 7">
              <a:extLst>
                <a:ext uri="{FF2B5EF4-FFF2-40B4-BE49-F238E27FC236}">
                  <a16:creationId xmlns:a16="http://schemas.microsoft.com/office/drawing/2014/main" id="{072DEE94-78C0-4740-A592-1307AE801AB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8" name="Rectangle 8">
              <a:extLst>
                <a:ext uri="{FF2B5EF4-FFF2-40B4-BE49-F238E27FC236}">
                  <a16:creationId xmlns:a16="http://schemas.microsoft.com/office/drawing/2014/main" id="{ECB073D7-6CAA-414E-B7C6-8ACD5028B1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25609" name="Rectangle 9">
              <a:extLst>
                <a:ext uri="{FF2B5EF4-FFF2-40B4-BE49-F238E27FC236}">
                  <a16:creationId xmlns:a16="http://schemas.microsoft.com/office/drawing/2014/main" id="{F19AAAAE-98EB-43D1-9290-EE7FC97B5C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</p:grpSp>
      <p:sp>
        <p:nvSpPr>
          <p:cNvPr id="19459" name="Rectangle 10">
            <a:extLst>
              <a:ext uri="{FF2B5EF4-FFF2-40B4-BE49-F238E27FC236}">
                <a16:creationId xmlns:a16="http://schemas.microsoft.com/office/drawing/2014/main" id="{549AAC1F-F41F-44A7-9F3E-814CB1A5E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0"/>
            <a:ext cx="779303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9460" name="Rectangle 11">
            <a:extLst>
              <a:ext uri="{FF2B5EF4-FFF2-40B4-BE49-F238E27FC236}">
                <a16:creationId xmlns:a16="http://schemas.microsoft.com/office/drawing/2014/main" id="{BE684052-7BF7-4297-A535-BDCAD742D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384300"/>
            <a:ext cx="8847138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DB6B68D5-95E2-4461-855D-E6166C734A3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597650"/>
            <a:ext cx="16192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03A7F4DD-2ADD-42C8-926E-F59799828B0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34963" indent="-33496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641350" indent="-3048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993775" indent="-350838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358900" indent="-363538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4pPr>
      <a:lvl5pPr marL="1719263" indent="-358775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5pPr>
      <a:lvl6pPr marL="21764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6pPr>
      <a:lvl7pPr marL="26336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7pPr>
      <a:lvl8pPr marL="30908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8pPr>
      <a:lvl9pPr marL="35480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0B1F80B-AF8E-422A-A542-2CD782525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6748463"/>
            <a:ext cx="87313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E7A4E8C-534A-4788-887C-A85E8A36C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358775"/>
            <a:ext cx="8847138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3ECBC7CB-37AB-4588-92DC-D7155DEF9CD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597650"/>
            <a:ext cx="16192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7C905DB8-65C8-4054-A628-2C8552F9E43C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77813" indent="-2778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492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981075" indent="-350838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346200" indent="-363538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4pPr>
      <a:lvl5pPr marL="1706563" indent="-358775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5pPr>
      <a:lvl6pPr marL="21637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6pPr>
      <a:lvl7pPr marL="26209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7pPr>
      <a:lvl8pPr marL="30781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8pPr>
      <a:lvl9pPr marL="35353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>
            <a:extLst>
              <a:ext uri="{FF2B5EF4-FFF2-40B4-BE49-F238E27FC236}">
                <a16:creationId xmlns:a16="http://schemas.microsoft.com/office/drawing/2014/main" id="{325B405E-EF65-48AB-BF17-5D8E31B9B0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763" y="0"/>
            <a:ext cx="8542337" cy="965200"/>
            <a:chOff x="80" y="624"/>
            <a:chExt cx="5381" cy="663"/>
          </a:xfrm>
        </p:grpSpPr>
        <p:sp>
          <p:nvSpPr>
            <p:cNvPr id="32771" name="Rectangle 3">
              <a:extLst>
                <a:ext uri="{FF2B5EF4-FFF2-40B4-BE49-F238E27FC236}">
                  <a16:creationId xmlns:a16="http://schemas.microsoft.com/office/drawing/2014/main" id="{0FC10076-55A9-458B-B59B-A3E232DE162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" y="692"/>
              <a:ext cx="276" cy="30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2" name="Rectangle 4">
              <a:extLst>
                <a:ext uri="{FF2B5EF4-FFF2-40B4-BE49-F238E27FC236}">
                  <a16:creationId xmlns:a16="http://schemas.microsoft.com/office/drawing/2014/main" id="{6B9AF22C-C78A-445F-884E-2CCB94D1E51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" y="692"/>
              <a:ext cx="207" cy="30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3" name="Rectangle 5">
              <a:extLst>
                <a:ext uri="{FF2B5EF4-FFF2-40B4-BE49-F238E27FC236}">
                  <a16:creationId xmlns:a16="http://schemas.microsoft.com/office/drawing/2014/main" id="{EE53FFA9-3959-4EDC-BE91-4AEFA1A1C6C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4" name="Rectangle 6">
              <a:extLst>
                <a:ext uri="{FF2B5EF4-FFF2-40B4-BE49-F238E27FC236}">
                  <a16:creationId xmlns:a16="http://schemas.microsoft.com/office/drawing/2014/main" id="{CC288880-AFEC-425B-8A99-26699A31DD1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5" name="Rectangle 7">
              <a:extLst>
                <a:ext uri="{FF2B5EF4-FFF2-40B4-BE49-F238E27FC236}">
                  <a16:creationId xmlns:a16="http://schemas.microsoft.com/office/drawing/2014/main" id="{A93569F4-0AF6-4F0D-BE9C-3FAB7766557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6" name="Rectangle 8">
              <a:extLst>
                <a:ext uri="{FF2B5EF4-FFF2-40B4-BE49-F238E27FC236}">
                  <a16:creationId xmlns:a16="http://schemas.microsoft.com/office/drawing/2014/main" id="{7A055132-6434-447A-A7E5-A0C53320EA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32777" name="Rectangle 9">
              <a:extLst>
                <a:ext uri="{FF2B5EF4-FFF2-40B4-BE49-F238E27FC236}">
                  <a16:creationId xmlns:a16="http://schemas.microsoft.com/office/drawing/2014/main" id="{6B00F459-79B5-45F2-9126-8F3235523C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TW" altLang="en-US" sz="2400"/>
            </a:p>
          </p:txBody>
        </p:sp>
      </p:grpSp>
      <p:sp>
        <p:nvSpPr>
          <p:cNvPr id="21507" name="Rectangle 10">
            <a:extLst>
              <a:ext uri="{FF2B5EF4-FFF2-40B4-BE49-F238E27FC236}">
                <a16:creationId xmlns:a16="http://schemas.microsoft.com/office/drawing/2014/main" id="{883A638F-D6A3-45F9-9349-883B0A4EA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-7938"/>
            <a:ext cx="779303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1508" name="Rectangle 11">
            <a:extLst>
              <a:ext uri="{FF2B5EF4-FFF2-40B4-BE49-F238E27FC236}">
                <a16:creationId xmlns:a16="http://schemas.microsoft.com/office/drawing/2014/main" id="{E46CCC39-8FA8-4A69-9047-41A9BB2DE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08050"/>
            <a:ext cx="884713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43767467-72E9-4CA4-A480-6F00181573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597650"/>
            <a:ext cx="16192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BC01AECC-5908-41FC-B43F-6AF230C6DCA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34963" indent="-33496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641350" indent="-3048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993775" indent="-350838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358900" indent="-363538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4pPr>
      <a:lvl5pPr marL="1719263" indent="-358775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5pPr>
      <a:lvl6pPr marL="21764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6pPr>
      <a:lvl7pPr marL="26336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7pPr>
      <a:lvl8pPr marL="30908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8pPr>
      <a:lvl9pPr marL="3548063" indent="-358775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2.wmf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38.wmf"/><Relationship Id="rId19" Type="http://schemas.openxmlformats.org/officeDocument/2006/relationships/image" Target="../media/image31.png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image" Target="../media/image4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9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1.png"/><Relationship Id="rId4" Type="http://schemas.openxmlformats.org/officeDocument/2006/relationships/image" Target="../media/image6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5.wmf"/><Relationship Id="rId9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1.png"/><Relationship Id="rId4" Type="http://schemas.openxmlformats.org/officeDocument/2006/relationships/image" Target="../media/image72.wmf"/><Relationship Id="rId9" Type="http://schemas.openxmlformats.org/officeDocument/2006/relationships/oleObject" Target="../embeddings/oleObject3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3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84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0.png"/><Relationship Id="rId4" Type="http://schemas.openxmlformats.org/officeDocument/2006/relationships/image" Target="../media/image89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.png"/><Relationship Id="rId4" Type="http://schemas.openxmlformats.org/officeDocument/2006/relationships/image" Target="../media/image9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1.png"/><Relationship Id="rId5" Type="http://schemas.openxmlformats.org/officeDocument/2006/relationships/image" Target="../media/image95.png"/><Relationship Id="rId4" Type="http://schemas.openxmlformats.org/officeDocument/2006/relationships/image" Target="../media/image94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7.png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6.wmf"/><Relationship Id="rId9" Type="http://schemas.openxmlformats.org/officeDocument/2006/relationships/oleObject" Target="../embeddings/oleObject45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image" Target="../media/image31.png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49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04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>
            <a:extLst>
              <a:ext uri="{FF2B5EF4-FFF2-40B4-BE49-F238E27FC236}">
                <a16:creationId xmlns:a16="http://schemas.microsoft.com/office/drawing/2014/main" id="{F29C104C-1FCC-49AF-97C1-16D31353215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332B362-F7FD-4036-9612-CB3F1EFEE2CF}" type="slidenum">
              <a:rPr kumimoji="0" lang="zh-TW" altLang="en-US"/>
              <a:pPr eaLnBrk="1" hangingPunct="1"/>
              <a:t>1</a:t>
            </a:fld>
            <a:endParaRPr kumimoji="0" lang="en-US" altLang="zh-TW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D0ADCD9-CF98-4D22-BA02-C064E5F52D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6   COLOR IMAGE PROCESSING</a:t>
            </a:r>
            <a:endParaRPr lang="zh-TW" altLang="en-US"/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2E5BB7-4A43-42E3-BD1E-DA2CB637671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just" eaLnBrk="1" hangingPunct="1"/>
            <a:r>
              <a:rPr lang="en-US" altLang="zh-TW"/>
              <a:t>For a long time I limited myself to one color-as a form of discipline.</a:t>
            </a:r>
          </a:p>
          <a:p>
            <a:pPr algn="r" eaLnBrk="1" hangingPunct="1"/>
            <a:r>
              <a:rPr lang="en-US" altLang="zh-TW"/>
              <a:t>                                              Pablo Picasso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編號版面配置區 3">
            <a:extLst>
              <a:ext uri="{FF2B5EF4-FFF2-40B4-BE49-F238E27FC236}">
                <a16:creationId xmlns:a16="http://schemas.microsoft.com/office/drawing/2014/main" id="{C85C72BF-AB1C-40CD-B4F2-B1E0B1E6D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124E6D4-7E66-4859-BEE6-929C762C016B}" type="slidenum">
              <a:rPr kumimoji="0" lang="zh-TW" altLang="en-US"/>
              <a:pPr eaLnBrk="1" hangingPunct="1"/>
              <a:t>10</a:t>
            </a:fld>
            <a:endParaRPr kumimoji="0" lang="en-US" altLang="zh-TW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461B13A-9CD7-4236-9DF0-A37ECF4E0A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702E75D-938F-456D-8C8B-8F369EF80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58775"/>
            <a:ext cx="2808288" cy="6238875"/>
          </a:xfrm>
        </p:spPr>
        <p:txBody>
          <a:bodyPr/>
          <a:lstStyle/>
          <a:p>
            <a:pPr eaLnBrk="1" hangingPunct="1"/>
            <a:r>
              <a:rPr lang="en-US" altLang="zh-TW"/>
              <a:t>The triangle in Fig. 6.6 shows a typical range of colors (the color gamut) produced by RGB monitors.</a:t>
            </a:r>
            <a:endParaRPr lang="zh-TW" altLang="en-US"/>
          </a:p>
        </p:txBody>
      </p:sp>
      <p:pic>
        <p:nvPicPr>
          <p:cNvPr id="31749" name="Picture 4">
            <a:extLst>
              <a:ext uri="{FF2B5EF4-FFF2-40B4-BE49-F238E27FC236}">
                <a16:creationId xmlns:a16="http://schemas.microsoft.com/office/drawing/2014/main" id="{8E87B14D-E660-4212-9A39-60E0B0DE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0"/>
            <a:ext cx="5773737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3">
            <a:extLst>
              <a:ext uri="{FF2B5EF4-FFF2-40B4-BE49-F238E27FC236}">
                <a16:creationId xmlns:a16="http://schemas.microsoft.com/office/drawing/2014/main" id="{637C0AD7-D981-4F16-970E-3F4129ACD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7F7B762-4611-4B2B-BF10-817A52C9FEAA}" type="slidenum">
              <a:rPr kumimoji="0" lang="zh-TW" altLang="en-US"/>
              <a:pPr eaLnBrk="1" hangingPunct="1"/>
              <a:t>11</a:t>
            </a:fld>
            <a:endParaRPr kumimoji="0" lang="en-US" altLang="zh-TW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A648DC7-316F-44F5-9E68-71419F89B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Models</a:t>
            </a:r>
            <a:endParaRPr lang="zh-TW" altLang="en-US"/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9B852B6-85F9-43AE-97BF-FD17A8915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 color model is a specification of a coordinate system and a subspace within that system where each color is represented by a single point.</a:t>
            </a:r>
          </a:p>
          <a:p>
            <a:pPr eaLnBrk="1" hangingPunct="1"/>
            <a:r>
              <a:rPr lang="en-US" altLang="zh-TW" dirty="0"/>
              <a:t>Important models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(1)	The RGB model for color monitors and color video 	cameras.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(2)	The CMY (cyan, magenta, yellow) and CMYK (CMY 	+ black) models for color printing.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(3)	The HSI (hue, saturation, intensity) or HSV model for 	humans</a:t>
            </a:r>
            <a:r>
              <a:rPr lang="en-US" altLang="zh-TW" dirty="0">
                <a:latin typeface="Arial" panose="020B0604020202020204" pitchFamily="34" charset="0"/>
              </a:rPr>
              <a:t>’</a:t>
            </a:r>
            <a:r>
              <a:rPr lang="en-US" altLang="zh-TW" dirty="0"/>
              <a:t> description and interpretation of color.</a:t>
            </a:r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3">
            <a:extLst>
              <a:ext uri="{FF2B5EF4-FFF2-40B4-BE49-F238E27FC236}">
                <a16:creationId xmlns:a16="http://schemas.microsoft.com/office/drawing/2014/main" id="{637C0AD7-D981-4F16-970E-3F4129ACD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7F7B762-4611-4B2B-BF10-817A52C9FEAA}" type="slidenum">
              <a:rPr kumimoji="0" lang="zh-TW" altLang="en-US"/>
              <a:pPr eaLnBrk="1" hangingPunct="1"/>
              <a:t>12</a:t>
            </a:fld>
            <a:endParaRPr kumimoji="0" lang="en-US" altLang="zh-TW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A648DC7-316F-44F5-9E68-71419F89B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Color Models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Rectangle 3">
                <a:extLst>
                  <a:ext uri="{FF2B5EF4-FFF2-40B4-BE49-F238E27FC236}">
                    <a16:creationId xmlns:a16="http://schemas.microsoft.com/office/drawing/2014/main" id="{39B852B6-85F9-43AE-97BF-FD17A8915D8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buNone/>
                </a:pPr>
                <a:r>
                  <a:rPr lang="zh-TW" altLang="en-US" dirty="0"/>
                  <a:t>	</a:t>
                </a:r>
                <a:r>
                  <a:rPr lang="en-US" altLang="zh-TW" dirty="0"/>
                  <a:t>(4)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altLang="zh-TW" dirty="0"/>
                  <a:t> model for JPEG, JPEG2000, and digital TV.</a:t>
                </a:r>
              </a:p>
              <a:p>
                <a:pPr eaLnBrk="1" hangingPunct="1">
                  <a:buNone/>
                </a:pPr>
                <a:r>
                  <a:rPr lang="zh-TW" altLang="en-US" dirty="0"/>
                  <a:t>	</a:t>
                </a:r>
                <a:r>
                  <a:rPr lang="en-US" altLang="zh-TW" dirty="0"/>
                  <a:t>(5) The YUV model for JPEG2000.</a:t>
                </a:r>
              </a:p>
              <a:p>
                <a:pPr eaLnBrk="1" hangingPunct="1">
                  <a:buNone/>
                </a:pPr>
                <a:r>
                  <a:rPr lang="zh-TW" altLang="en-US" dirty="0"/>
                  <a:t>	</a:t>
                </a:r>
                <a:r>
                  <a:rPr lang="en-US" altLang="zh-TW" dirty="0"/>
                  <a:t>(6) The YIQ model for NTSC (TV).</a:t>
                </a:r>
              </a:p>
              <a:p>
                <a:pPr eaLnBrk="1" hangingPunct="1">
                  <a:buNone/>
                </a:pPr>
                <a:r>
                  <a:rPr lang="en-US" altLang="zh-TW" dirty="0"/>
                  <a:t>	(7)	The CIE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or CIELAB (device-independent) 	model.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zh-TW" dirty="0"/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zh-TW" dirty="0"/>
              </a:p>
              <a:p>
                <a:pPr eaLnBrk="1" hangingPunct="1"/>
                <a:endParaRPr lang="zh-TW" altLang="en-US" dirty="0"/>
              </a:p>
            </p:txBody>
          </p:sp>
        </mc:Choice>
        <mc:Fallback xmlns="">
          <p:sp>
            <p:nvSpPr>
              <p:cNvPr id="32772" name="Rectangle 3">
                <a:extLst>
                  <a:ext uri="{FF2B5EF4-FFF2-40B4-BE49-F238E27FC236}">
                    <a16:creationId xmlns:a16="http://schemas.microsoft.com/office/drawing/2014/main" id="{39B852B6-85F9-43AE-97BF-FD17A8915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105" r="-2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3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編號版面配置區 3">
            <a:extLst>
              <a:ext uri="{FF2B5EF4-FFF2-40B4-BE49-F238E27FC236}">
                <a16:creationId xmlns:a16="http://schemas.microsoft.com/office/drawing/2014/main" id="{4861CD49-3BD5-423B-8EFF-041D8CE91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230C203-CAF8-45CB-906B-D669C2C3B2BB}" type="slidenum">
              <a:rPr kumimoji="0" lang="zh-TW" altLang="en-US"/>
              <a:pPr eaLnBrk="1" hangingPunct="1"/>
              <a:t>13</a:t>
            </a:fld>
            <a:endParaRPr kumimoji="0" lang="en-US" altLang="zh-TW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DF2DD63-5D1B-47D9-A30D-D9CB725FD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CCA9463-B017-4031-A130-EC4E1C026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92150"/>
            <a:ext cx="8847138" cy="5905500"/>
          </a:xfrm>
        </p:spPr>
        <p:txBody>
          <a:bodyPr/>
          <a:lstStyle/>
          <a:p>
            <a:pPr eaLnBrk="1" hangingPunct="1"/>
            <a:r>
              <a:rPr lang="en-US" altLang="zh-TW"/>
              <a:t>Fig. 6.7 shows the cube of the color subspace of interest.</a:t>
            </a:r>
            <a:endParaRPr lang="zh-TW" altLang="en-US"/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29B5D170-EDF2-4EC1-A4AD-A5AC72FE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7993063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3">
            <a:extLst>
              <a:ext uri="{FF2B5EF4-FFF2-40B4-BE49-F238E27FC236}">
                <a16:creationId xmlns:a16="http://schemas.microsoft.com/office/drawing/2014/main" id="{B98FB169-6E46-4014-AF7F-6174C840E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1AD693F-12E7-49E8-AA17-19EC31CC27B0}" type="slidenum">
              <a:rPr kumimoji="0" lang="zh-TW" altLang="en-US"/>
              <a:pPr eaLnBrk="1" hangingPunct="1"/>
              <a:t>14</a:t>
            </a:fld>
            <a:endParaRPr kumimoji="0" lang="en-US" altLang="zh-TW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F54C79F-B5DE-4CC0-A984-8CDD706E1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92054F-79C4-46E2-920D-A0958A69F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4300"/>
            <a:ext cx="8847138" cy="6596063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The full-color image is usually denoting a 24-bit RGB color image with (2</a:t>
            </a:r>
            <a:r>
              <a:rPr lang="en-US" altLang="zh-TW" baseline="30000"/>
              <a:t>8</a:t>
            </a:r>
            <a:r>
              <a:rPr lang="en-US" altLang="zh-TW"/>
              <a:t>)</a:t>
            </a:r>
            <a:r>
              <a:rPr lang="en-US" altLang="zh-TW" baseline="30000"/>
              <a:t>3 </a:t>
            </a:r>
            <a:r>
              <a:rPr lang="en-US" altLang="zh-TW"/>
              <a:t>= 16777216 distinct colors.</a:t>
            </a:r>
          </a:p>
          <a:p>
            <a:pPr lvl="1"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6.8 shows the 24-bit RGB color cube corresponding to the diagram in Fig. 6.7.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eaLnBrk="1" hangingPunct="1"/>
            <a:r>
              <a:rPr lang="en-US" altLang="zh-TW"/>
              <a:t>Fig. 6.9(a) shows that an image of the cross-sectional plane is viewed by feeding the three individual component images into a color monitor and Fig. 6.9(b) shows the three hidden surface planes of the cube in Fig. 6.8.</a:t>
            </a:r>
            <a:endParaRPr lang="zh-TW" altLang="en-US"/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AF839606-3B59-4A00-AE31-2EE70405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22450"/>
            <a:ext cx="7993062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3">
            <a:extLst>
              <a:ext uri="{FF2B5EF4-FFF2-40B4-BE49-F238E27FC236}">
                <a16:creationId xmlns:a16="http://schemas.microsoft.com/office/drawing/2014/main" id="{955A2FCC-1BCE-4548-9AEA-713E41AE3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AFE0948-96F3-44B9-9315-E6DFB1399DB4}" type="slidenum">
              <a:rPr kumimoji="0" lang="zh-TW" altLang="en-US"/>
              <a:pPr eaLnBrk="1" hangingPunct="1"/>
              <a:t>15</a:t>
            </a:fld>
            <a:endParaRPr kumimoji="0" lang="en-US" altLang="zh-TW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757FD77-B544-4FF9-9414-FEEC41440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F889848F-C831-4965-812C-D9960388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8438"/>
            <a:ext cx="8064500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3">
            <a:extLst>
              <a:ext uri="{FF2B5EF4-FFF2-40B4-BE49-F238E27FC236}">
                <a16:creationId xmlns:a16="http://schemas.microsoft.com/office/drawing/2014/main" id="{F6AE3E99-A8FD-498A-93C8-36CF47C7A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97644F1-68DE-44EA-8F18-4583DE97BC12}" type="slidenum">
              <a:rPr kumimoji="0" lang="zh-TW" altLang="en-US"/>
              <a:pPr eaLnBrk="1" hangingPunct="1"/>
              <a:t>16</a:t>
            </a:fld>
            <a:endParaRPr kumimoji="0" lang="en-US" altLang="zh-TW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DF8AF3A-2AB5-4CB8-9DAF-A4D411DCF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CB7A6BF-EE03-4E4D-BD7A-1850CE12B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20713"/>
            <a:ext cx="8847138" cy="59769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/>
              <a:t>Many existing systems are limited to 256 colors. This subset of colors is called the set of safe RGB colors, the set of all-systems-safe colors, safe Web colors or safe browser colors.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/>
              <a:t>256 colors = 216 common-used colors + 40 specialized colors.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/>
              <a:t>Table 6.1 shows the values of each RGB component in a safe color.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/>
              <a:t>Fig. 6.10 shows the 216 safe RGB colors and Fig. 6.11 shows the RGB safe color cube.</a:t>
            </a:r>
            <a:endParaRPr lang="zh-TW" altLang="en-US"/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E177231E-D4B3-4ADD-B78B-12B8B269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597400"/>
            <a:ext cx="84963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3">
            <a:extLst>
              <a:ext uri="{FF2B5EF4-FFF2-40B4-BE49-F238E27FC236}">
                <a16:creationId xmlns:a16="http://schemas.microsoft.com/office/drawing/2014/main" id="{092082B6-FA1A-4C03-9D26-921152173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816B505-F654-4A33-BA44-2F8C6F369E79}" type="slidenum">
              <a:rPr kumimoji="0" lang="zh-TW" altLang="en-US"/>
              <a:pPr eaLnBrk="1" hangingPunct="1"/>
              <a:t>17</a:t>
            </a:fld>
            <a:endParaRPr kumimoji="0" lang="en-US" altLang="zh-TW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EBC4A295-F542-432F-80F3-AEFC5E4FA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89B6A967-8093-4CE9-B483-9D3C6AEE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2588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>
            <a:extLst>
              <a:ext uri="{FF2B5EF4-FFF2-40B4-BE49-F238E27FC236}">
                <a16:creationId xmlns:a16="http://schemas.microsoft.com/office/drawing/2014/main" id="{F10F0BDE-DAE3-4117-A106-D5789EC71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332288"/>
            <a:ext cx="6307138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投影片編號版面配置區 3">
            <a:extLst>
              <a:ext uri="{FF2B5EF4-FFF2-40B4-BE49-F238E27FC236}">
                <a16:creationId xmlns:a16="http://schemas.microsoft.com/office/drawing/2014/main" id="{EE63E55D-F978-4A3A-B4B0-B875D4943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23B91E4-0547-45FA-87F8-FC1621723214}" type="slidenum">
              <a:rPr kumimoji="0" lang="zh-TW" altLang="en-US"/>
              <a:pPr eaLnBrk="1" hangingPunct="1"/>
              <a:t>18</a:t>
            </a:fld>
            <a:endParaRPr kumimoji="0" lang="en-US" altLang="zh-TW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6F08EAAF-2601-4775-9C12-1FFE9A389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Rectangle 3">
                <a:extLst>
                  <a:ext uri="{FF2B5EF4-FFF2-40B4-BE49-F238E27FC236}">
                    <a16:creationId xmlns:a16="http://schemas.microsoft.com/office/drawing/2014/main" id="{EB0A7FB2-2B58-4FB7-881D-0E8ED3483FB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dirty="0"/>
                  <a:t>The relationship between RGB and CMY is:</a:t>
                </a:r>
              </a:p>
              <a:p>
                <a:pPr algn="r" eaLnBrk="1" hangingPunct="1">
                  <a:lnSpc>
                    <a:spcPct val="230000"/>
                  </a:lnSpc>
                  <a:buFont typeface="Wingdings" panose="05000000000000000000" pitchFamily="2" charset="2"/>
                  <a:buNone/>
                </a:pPr>
                <a:r>
                  <a:rPr lang="en-US" altLang="zh-TW" dirty="0"/>
                  <a:t>(6.2-1)</a:t>
                </a:r>
              </a:p>
              <a:p>
                <a:pPr eaLnBrk="1" hangingPunct="1">
                  <a:spcBef>
                    <a:spcPct val="100000"/>
                  </a:spcBef>
                  <a:buFont typeface="Wingdings" panose="05000000000000000000" pitchFamily="2" charset="2"/>
                  <a:buNone/>
                </a:pPr>
                <a:r>
                  <a:rPr lang="zh-TW" altLang="en-US" dirty="0"/>
                  <a:t>	</a:t>
                </a:r>
                <a:r>
                  <a:rPr lang="en-US" altLang="zh-TW" dirty="0"/>
                  <a:t>where all color values have been normalized to the range [0,1].    </a:t>
                </a:r>
              </a:p>
              <a:p>
                <a:pPr eaLnBrk="1" hangingPunct="1"/>
                <a:r>
                  <a:rPr lang="en-US" altLang="zh-TW" dirty="0"/>
                  <a:t>The relationship between RGB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altLang="zh-TW" dirty="0"/>
                  <a:t> is:</a:t>
                </a:r>
              </a:p>
              <a:p>
                <a:pPr algn="r" eaLnBrk="1" hangingPunct="1">
                  <a:lnSpc>
                    <a:spcPct val="230000"/>
                  </a:lnSpc>
                  <a:buNone/>
                </a:pPr>
                <a:r>
                  <a:rPr lang="en-US" altLang="zh-TW" dirty="0"/>
                  <a:t>(6.2-2)</a:t>
                </a:r>
              </a:p>
              <a:p>
                <a:pPr eaLnBrk="1" hangingPunct="1"/>
                <a:r>
                  <a:rPr lang="en-US" altLang="zh-TW" dirty="0"/>
                  <a:t>The relationship between RGB and YUV is:</a:t>
                </a:r>
              </a:p>
              <a:p>
                <a:pPr algn="r" eaLnBrk="1" hangingPunct="1">
                  <a:lnSpc>
                    <a:spcPct val="230000"/>
                  </a:lnSpc>
                  <a:buNone/>
                </a:pPr>
                <a:r>
                  <a:rPr lang="en-US" altLang="zh-TW" dirty="0"/>
                  <a:t>(6.2-3)</a:t>
                </a:r>
              </a:p>
            </p:txBody>
          </p:sp>
        </mc:Choice>
        <mc:Fallback xmlns="">
          <p:sp>
            <p:nvSpPr>
              <p:cNvPr id="2053" name="Rectangle 3">
                <a:extLst>
                  <a:ext uri="{FF2B5EF4-FFF2-40B4-BE49-F238E27FC236}">
                    <a16:creationId xmlns:a16="http://schemas.microsoft.com/office/drawing/2014/main" id="{EB0A7FB2-2B58-4FB7-881D-0E8ED3483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78" t="-1760" r="-2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5D7CE4E9-1A94-4A1A-9073-6D9B47EFDD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692150"/>
          <a:ext cx="4464050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方程式" r:id="rId4" imgW="1993680" imgH="939600" progId="Equation.3">
                  <p:embed/>
                </p:oleObj>
              </mc:Choice>
              <mc:Fallback>
                <p:oleObj name="方程式" r:id="rId4" imgW="19936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692150"/>
                        <a:ext cx="4464050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7">
            <a:extLst>
              <a:ext uri="{FF2B5EF4-FFF2-40B4-BE49-F238E27FC236}">
                <a16:creationId xmlns:a16="http://schemas.microsoft.com/office/drawing/2014/main" id="{1DADFB95-94C4-4657-B8E8-CAD84AA66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-76200"/>
            <a:ext cx="254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F10B0F-20DA-4C23-9C23-98F0D8724E14}"/>
                  </a:ext>
                </a:extLst>
              </p:cNvPr>
              <p:cNvSpPr txBox="1"/>
              <p:nvPr/>
            </p:nvSpPr>
            <p:spPr>
              <a:xfrm>
                <a:off x="826057" y="3720621"/>
                <a:ext cx="6698693" cy="1044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.299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0.587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−0.16875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−0.33126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0.500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0.500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−0.41869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−0.08131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F10B0F-20DA-4C23-9C23-98F0D872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57" y="3720621"/>
                <a:ext cx="6698693" cy="1044260"/>
              </a:xfrm>
              <a:prstGeom prst="rect">
                <a:avLst/>
              </a:prstGeom>
              <a:blipFill>
                <a:blip r:embed="rId6"/>
                <a:stretch>
                  <a:fillRect r="-20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77FC04B-A755-4255-A72E-CC2194FA2FB1}"/>
                  </a:ext>
                </a:extLst>
              </p:cNvPr>
              <p:cNvSpPr txBox="1"/>
              <p:nvPr/>
            </p:nvSpPr>
            <p:spPr>
              <a:xfrm>
                <a:off x="826057" y="5373216"/>
                <a:ext cx="4220386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.25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77FC04B-A755-4255-A72E-CC2194FA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57" y="5373216"/>
                <a:ext cx="4220386" cy="984116"/>
              </a:xfrm>
              <a:prstGeom prst="rect">
                <a:avLst/>
              </a:prstGeom>
              <a:blipFill>
                <a:blip r:embed="rId7"/>
                <a:stretch>
                  <a:fillRect r="-34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投影片編號版面配置區 3">
            <a:extLst>
              <a:ext uri="{FF2B5EF4-FFF2-40B4-BE49-F238E27FC236}">
                <a16:creationId xmlns:a16="http://schemas.microsoft.com/office/drawing/2014/main" id="{EE63E55D-F978-4A3A-B4B0-B875D4943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23B91E4-0547-45FA-87F8-FC1621723214}" type="slidenum">
              <a:rPr kumimoji="0" lang="zh-TW" altLang="en-US"/>
              <a:pPr eaLnBrk="1" hangingPunct="1"/>
              <a:t>19</a:t>
            </a:fld>
            <a:endParaRPr kumimoji="0" lang="en-US" altLang="zh-TW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6F08EAAF-2601-4775-9C12-1FFE9A389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EB0A7FB2-2B58-4FB7-881D-0E8ED3483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The relationship between RGB and YIQ is:</a:t>
            </a:r>
          </a:p>
          <a:p>
            <a:pPr algn="r" eaLnBrk="1" hangingPunct="1">
              <a:lnSpc>
                <a:spcPct val="230000"/>
              </a:lnSpc>
              <a:buNone/>
            </a:pPr>
            <a:r>
              <a:rPr lang="en-US" altLang="zh-TW" dirty="0"/>
              <a:t>(6.2-4)</a:t>
            </a:r>
          </a:p>
          <a:p>
            <a:pPr marL="0" indent="0" eaLnBrk="1" hangingPunct="1"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The HSI color model decouples the intensity component from the color-carrying </a:t>
            </a:r>
          </a:p>
          <a:p>
            <a:pPr eaLnBrk="1" hangingPunct="1">
              <a:buNone/>
            </a:pPr>
            <a:r>
              <a:rPr lang="en-US" altLang="zh-TW" dirty="0"/>
              <a:t>	information (H and S) </a:t>
            </a:r>
          </a:p>
          <a:p>
            <a:pPr eaLnBrk="1" hangingPunct="1">
              <a:buNone/>
            </a:pPr>
            <a:r>
              <a:rPr lang="en-US" altLang="zh-TW" dirty="0"/>
              <a:t>	in a color image.</a:t>
            </a:r>
          </a:p>
          <a:p>
            <a:pPr eaLnBrk="1" hangingPunct="1">
              <a:spcBef>
                <a:spcPct val="100000"/>
              </a:spcBef>
              <a:buNone/>
            </a:pPr>
            <a:endParaRPr lang="zh-TW" altLang="en-US" i="1" dirty="0"/>
          </a:p>
        </p:txBody>
      </p:sp>
      <p:sp>
        <p:nvSpPr>
          <p:cNvPr id="2055" name="Text Box 7">
            <a:extLst>
              <a:ext uri="{FF2B5EF4-FFF2-40B4-BE49-F238E27FC236}">
                <a16:creationId xmlns:a16="http://schemas.microsoft.com/office/drawing/2014/main" id="{1DADFB95-94C4-4657-B8E8-CAD84AA66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-76200"/>
            <a:ext cx="254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7380421-5302-4AD4-942F-6A41232ADC9D}"/>
                  </a:ext>
                </a:extLst>
              </p:cNvPr>
              <p:cNvSpPr txBox="1"/>
              <p:nvPr/>
            </p:nvSpPr>
            <p:spPr>
              <a:xfrm>
                <a:off x="755576" y="908720"/>
                <a:ext cx="5425652" cy="10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.299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0.587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0.596 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−0.274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−0.322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0.211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−0.523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0.312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7380421-5302-4AD4-942F-6A41232AD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908720"/>
                <a:ext cx="5425652" cy="1029193"/>
              </a:xfrm>
              <a:prstGeom prst="rect">
                <a:avLst/>
              </a:prstGeom>
              <a:blipFill>
                <a:blip r:embed="rId2"/>
                <a:stretch>
                  <a:fillRect r="-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>
            <a:extLst>
              <a:ext uri="{FF2B5EF4-FFF2-40B4-BE49-F238E27FC236}">
                <a16:creationId xmlns:a16="http://schemas.microsoft.com/office/drawing/2014/main" id="{BE6C7FA1-F715-4F57-9EAE-FF451FAC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212976"/>
            <a:ext cx="52927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C5A8D314-3893-45B1-B4DC-2DF67D895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638551"/>
            <a:ext cx="31670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TW" sz="2400" dirty="0">
                <a:latin typeface="Times New Roman" panose="02020603050405020304" pitchFamily="18" charset="0"/>
              </a:rPr>
              <a:t>Fig.</a:t>
            </a:r>
            <a:r>
              <a:rPr lang="en-US" altLang="zh-TW" sz="400" dirty="0"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</a:rPr>
              <a:t>6.12 shows the conceptual relationships between the RGB and HSI color models.</a:t>
            </a:r>
            <a:endParaRPr lang="zh-TW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0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>
            <a:extLst>
              <a:ext uri="{FF2B5EF4-FFF2-40B4-BE49-F238E27FC236}">
                <a16:creationId xmlns:a16="http://schemas.microsoft.com/office/drawing/2014/main" id="{0B6C1310-9E01-4545-8505-0890838DA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81FADD0-7C48-47EF-8C25-1C08665886B2}" type="slidenum">
              <a:rPr kumimoji="0" lang="zh-TW" altLang="en-US"/>
              <a:pPr eaLnBrk="1" hangingPunct="1"/>
              <a:t>2</a:t>
            </a:fld>
            <a:endParaRPr kumimoji="0" lang="en-US" altLang="zh-TW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1B2B080-DEAA-4D57-A834-A02CD9CC3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Fundamentals</a:t>
            </a:r>
            <a:endParaRPr lang="zh-TW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478357E-601F-429E-8BA6-3C00B0BEA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As shown in Fig.</a:t>
            </a:r>
            <a:r>
              <a:rPr lang="en-US" altLang="zh-TW" sz="1200"/>
              <a:t> </a:t>
            </a:r>
            <a:r>
              <a:rPr lang="en-US" altLang="zh-TW"/>
              <a:t>6.1,the color spectrum may be divided into six broad regions: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                violet, blue, green, yellow, orange, and red.</a:t>
            </a:r>
            <a:endParaRPr lang="zh-TW" altLang="en-US"/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AF41B1BB-FAF7-45EE-9C75-F5E4EBBE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852738"/>
            <a:ext cx="741680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3">
            <a:extLst>
              <a:ext uri="{FF2B5EF4-FFF2-40B4-BE49-F238E27FC236}">
                <a16:creationId xmlns:a16="http://schemas.microsoft.com/office/drawing/2014/main" id="{C469FB7B-9CEC-42DE-86F1-125AED5DD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FBE431A-8072-4444-BF42-56C8C3486EF7}" type="slidenum">
              <a:rPr kumimoji="0" lang="zh-TW" altLang="en-US"/>
              <a:pPr eaLnBrk="1" hangingPunct="1"/>
              <a:t>20</a:t>
            </a:fld>
            <a:endParaRPr kumimoji="0" lang="en-US" altLang="zh-TW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FD34E7D9-8901-48C4-A854-23C1532FA2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939CD53-4878-49C2-9583-DBC974775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Fig. 6.13 shows the hue and saturation in the HSI color model.</a:t>
            </a:r>
            <a:endParaRPr lang="zh-TW" altLang="en-US"/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E9E67956-8744-4F09-904A-0F7D4BAA9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72009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3">
            <a:extLst>
              <a:ext uri="{FF2B5EF4-FFF2-40B4-BE49-F238E27FC236}">
                <a16:creationId xmlns:a16="http://schemas.microsoft.com/office/drawing/2014/main" id="{D1F81B47-70C2-495C-978C-BCEDF12DB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A0362F9-5F5C-4094-8606-6B7AF056F75F}" type="slidenum">
              <a:rPr kumimoji="0" lang="zh-TW" altLang="en-US"/>
              <a:pPr eaLnBrk="1" hangingPunct="1"/>
              <a:t>21</a:t>
            </a:fld>
            <a:endParaRPr kumimoji="0" lang="en-US" altLang="zh-TW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9E8E15B-1E5A-451A-BAA5-DF7DE596D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FF9CB24-2172-4BFB-95CD-596DF1114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58775"/>
            <a:ext cx="3887788" cy="6238875"/>
          </a:xfrm>
        </p:spPr>
        <p:txBody>
          <a:bodyPr/>
          <a:lstStyle/>
          <a:p>
            <a:pPr lvl="1"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6.14 shows the HSI model based on triangular and circular color planes.</a:t>
            </a:r>
            <a:endParaRPr lang="zh-TW" altLang="en-US"/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FA138CE2-E8EF-4DE8-B651-5F3FABAA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88913"/>
            <a:ext cx="4306887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5">
            <a:extLst>
              <a:ext uri="{FF2B5EF4-FFF2-40B4-BE49-F238E27FC236}">
                <a16:creationId xmlns:a16="http://schemas.microsoft.com/office/drawing/2014/main" id="{D7A8CFD8-3B2C-4B8D-B225-7834AECA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707063"/>
            <a:ext cx="76342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投影片編號版面配置區 3">
            <a:extLst>
              <a:ext uri="{FF2B5EF4-FFF2-40B4-BE49-F238E27FC236}">
                <a16:creationId xmlns:a16="http://schemas.microsoft.com/office/drawing/2014/main" id="{F9745FF6-3F60-4480-8D6B-68ED4C5F8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AFC728A-C15C-41B7-9FC0-401F64D5F155}" type="slidenum">
              <a:rPr kumimoji="0" lang="zh-TW" altLang="en-US"/>
              <a:pPr eaLnBrk="1" hangingPunct="1"/>
              <a:t>22</a:t>
            </a:fld>
            <a:endParaRPr kumimoji="0" lang="en-US" altLang="zh-TW"/>
          </a:p>
        </p:txBody>
      </p:sp>
      <p:sp>
        <p:nvSpPr>
          <p:cNvPr id="3079" name="Rectangle 2">
            <a:extLst>
              <a:ext uri="{FF2B5EF4-FFF2-40B4-BE49-F238E27FC236}">
                <a16:creationId xmlns:a16="http://schemas.microsoft.com/office/drawing/2014/main" id="{24D79697-1697-405A-A419-F4DA6DD92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Converting colors from RGB to HSI</a:t>
            </a:r>
            <a:endParaRPr lang="zh-TW" altLang="en-US"/>
          </a:p>
        </p:txBody>
      </p:sp>
      <p:sp>
        <p:nvSpPr>
          <p:cNvPr id="3080" name="Rectangle 3">
            <a:extLst>
              <a:ext uri="{FF2B5EF4-FFF2-40B4-BE49-F238E27FC236}">
                <a16:creationId xmlns:a16="http://schemas.microsoft.com/office/drawing/2014/main" id="{78E8C964-F132-4566-9C7C-23C4479D1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384300"/>
            <a:ext cx="8847138" cy="5473700"/>
          </a:xfrm>
        </p:spPr>
        <p:txBody>
          <a:bodyPr/>
          <a:lstStyle/>
          <a:p>
            <a:pPr eaLnBrk="1" hangingPunct="1"/>
            <a:r>
              <a:rPr lang="en-US" altLang="zh-TW" dirty="0"/>
              <a:t>Given an image in RGB color format, the HSI components can be obtained by:  </a:t>
            </a:r>
            <a:endParaRPr lang="en-US" altLang="zh-TW" i="1" dirty="0"/>
          </a:p>
          <a:p>
            <a:pPr algn="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(6.2-5)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endParaRPr lang="en-US" altLang="zh-TW" dirty="0"/>
          </a:p>
          <a:p>
            <a:pPr algn="r" eaLnBrk="1" hangingPunct="1">
              <a:lnSpc>
                <a:spcPct val="33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(6.2-6)</a:t>
            </a:r>
          </a:p>
          <a:p>
            <a:pPr algn="r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(6.2-7)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 the RGB values have been normalized to the range [0,1].</a:t>
            </a:r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66420835-C44A-4F3D-A45F-2B8839128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260997"/>
              </p:ext>
            </p:extLst>
          </p:nvPr>
        </p:nvGraphicFramePr>
        <p:xfrm>
          <a:off x="1071563" y="2143125"/>
          <a:ext cx="4147334" cy="10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方程式" r:id="rId3" imgW="1752480" imgH="457200" progId="Equation.3">
                  <p:embed/>
                </p:oleObj>
              </mc:Choice>
              <mc:Fallback>
                <p:oleObj name="方程式" r:id="rId3" imgW="17524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143125"/>
                        <a:ext cx="4147334" cy="104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>
            <a:extLst>
              <a:ext uri="{FF2B5EF4-FFF2-40B4-BE49-F238E27FC236}">
                <a16:creationId xmlns:a16="http://schemas.microsoft.com/office/drawing/2014/main" id="{A47444D2-6881-420F-BC78-802F90F3F2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3213100"/>
          <a:ext cx="5067300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方程式" r:id="rId5" imgW="2120760" imgH="939600" progId="Equation.3">
                  <p:embed/>
                </p:oleObj>
              </mc:Choice>
              <mc:Fallback>
                <p:oleObj name="方程式" r:id="rId5" imgW="2120760" imgH="93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213100"/>
                        <a:ext cx="5067300" cy="197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>
            <a:extLst>
              <a:ext uri="{FF2B5EF4-FFF2-40B4-BE49-F238E27FC236}">
                <a16:creationId xmlns:a16="http://schemas.microsoft.com/office/drawing/2014/main" id="{F64F251A-94D5-4F87-9BB1-943800E88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830215"/>
              </p:ext>
            </p:extLst>
          </p:nvPr>
        </p:nvGraphicFramePr>
        <p:xfrm>
          <a:off x="1085477" y="5017294"/>
          <a:ext cx="2592388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方程式" r:id="rId7" imgW="1117440" imgH="393480" progId="Equation.3">
                  <p:embed/>
                </p:oleObj>
              </mc:Choice>
              <mc:Fallback>
                <p:oleObj name="方程式" r:id="rId7" imgW="11174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477" y="5017294"/>
                        <a:ext cx="2592388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>
            <a:extLst>
              <a:ext uri="{FF2B5EF4-FFF2-40B4-BE49-F238E27FC236}">
                <a16:creationId xmlns:a16="http://schemas.microsoft.com/office/drawing/2014/main" id="{5DAC3F9C-4203-4FF4-85FF-8099F77FDB4D}"/>
              </a:ext>
            </a:extLst>
          </p:cNvPr>
          <p:cNvGraphicFramePr>
            <a:graphicFrameLocks/>
          </p:cNvGraphicFramePr>
          <p:nvPr/>
        </p:nvGraphicFramePr>
        <p:xfrm>
          <a:off x="3675063" y="2735263"/>
          <a:ext cx="13970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方程式" r:id="rId9" imgW="558720" imgH="177480" progId="Equation.3">
                  <p:embed/>
                </p:oleObj>
              </mc:Choice>
              <mc:Fallback>
                <p:oleObj name="方程式" r:id="rId9" imgW="558720" imgH="17748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063" y="2735263"/>
                        <a:ext cx="13970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68D790FB-1E04-4279-B4EE-4FF8851BD4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2195736" y="2346561"/>
            <a:ext cx="72008" cy="18526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925686C-50EC-473C-8930-ECB876A635B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788024" y="2346561"/>
            <a:ext cx="72008" cy="18526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92B140-623D-452B-9E49-97DB5514D1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976527" y="2917783"/>
            <a:ext cx="72008" cy="18526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3771BD-6706-4C8D-8B3F-F956C4826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061072" y="2855514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投影片編號版面配置區 3">
            <a:extLst>
              <a:ext uri="{FF2B5EF4-FFF2-40B4-BE49-F238E27FC236}">
                <a16:creationId xmlns:a16="http://schemas.microsoft.com/office/drawing/2014/main" id="{DBC8A2EC-2EEE-459C-885E-56C046DF1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56152A7-4FC1-4023-910C-9DFED92DA400}" type="slidenum">
              <a:rPr kumimoji="0" lang="zh-TW" altLang="en-US"/>
              <a:pPr eaLnBrk="1" hangingPunct="1"/>
              <a:t>23</a:t>
            </a:fld>
            <a:endParaRPr kumimoji="0" lang="en-US" altLang="zh-TW"/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46D038F2-2A0A-4094-BCB5-F966F9BC4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Converting colors from HSI to RGB</a:t>
            </a:r>
            <a:endParaRPr lang="zh-TW" altLang="en-US"/>
          </a:p>
        </p:txBody>
      </p:sp>
      <p:sp>
        <p:nvSpPr>
          <p:cNvPr id="4103" name="Rectangle 3">
            <a:extLst>
              <a:ext uri="{FF2B5EF4-FFF2-40B4-BE49-F238E27FC236}">
                <a16:creationId xmlns:a16="http://schemas.microsoft.com/office/drawing/2014/main" id="{AAA1778F-D2B6-49FD-961E-1C87C803C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Given HSI values in the interval [0,1], we begin by multiplying </a:t>
            </a:r>
            <a:r>
              <a:rPr lang="en-US" altLang="zh-TW" i="1" dirty="0"/>
              <a:t>H</a:t>
            </a:r>
            <a:r>
              <a:rPr lang="en-US" altLang="zh-TW" dirty="0"/>
              <a:t> by 360</a:t>
            </a:r>
            <a:r>
              <a:rPr lang="en-US" altLang="zh-TW" dirty="0">
                <a:cs typeface="Times New Roman" panose="02020603050405020304" pitchFamily="18" charset="0"/>
              </a:rPr>
              <a:t>° </a:t>
            </a:r>
            <a:r>
              <a:rPr lang="en-US" altLang="zh-TW" dirty="0"/>
              <a:t>so that the hue values will be returned to its original range of [0</a:t>
            </a:r>
            <a:r>
              <a:rPr lang="en-US" altLang="zh-TW" dirty="0">
                <a:cs typeface="Times New Roman" panose="02020603050405020304" pitchFamily="18" charset="0"/>
              </a:rPr>
              <a:t>°</a:t>
            </a:r>
            <a:r>
              <a:rPr lang="en-US" altLang="zh-TW" dirty="0"/>
              <a:t>, 360</a:t>
            </a:r>
            <a:r>
              <a:rPr lang="en-US" altLang="zh-TW" dirty="0">
                <a:cs typeface="Times New Roman" panose="02020603050405020304" pitchFamily="18" charset="0"/>
              </a:rPr>
              <a:t>°</a:t>
            </a:r>
            <a:r>
              <a:rPr lang="en-US" altLang="zh-TW" dirty="0"/>
              <a:t>].</a:t>
            </a:r>
          </a:p>
          <a:p>
            <a:pPr eaLnBrk="1" hangingPunct="1"/>
            <a:r>
              <a:rPr lang="en-US" altLang="zh-TW" i="1" dirty="0"/>
              <a:t>RG sector </a:t>
            </a:r>
            <a:r>
              <a:rPr lang="en-US" altLang="zh-TW" dirty="0"/>
              <a:t>(0</a:t>
            </a:r>
            <a:r>
              <a:rPr lang="en-US" altLang="zh-TW" dirty="0">
                <a:cs typeface="Times New Roman" panose="02020603050405020304" pitchFamily="18" charset="0"/>
              </a:rPr>
              <a:t>° ≤</a:t>
            </a:r>
            <a:r>
              <a:rPr lang="en-US" altLang="zh-TW" dirty="0"/>
              <a:t>  </a:t>
            </a:r>
            <a:r>
              <a:rPr lang="en-US" altLang="zh-TW" i="1" dirty="0"/>
              <a:t>H</a:t>
            </a:r>
            <a:r>
              <a:rPr lang="en-US" altLang="zh-TW" dirty="0"/>
              <a:t> </a:t>
            </a:r>
            <a:r>
              <a:rPr lang="zh-TW" altLang="en-US" dirty="0"/>
              <a:t>＜ </a:t>
            </a:r>
            <a:r>
              <a:rPr lang="en-US" altLang="zh-TW" dirty="0"/>
              <a:t>120</a:t>
            </a:r>
            <a:r>
              <a:rPr lang="en-US" altLang="zh-TW" dirty="0">
                <a:cs typeface="Times New Roman" panose="02020603050405020304" pitchFamily="18" charset="0"/>
              </a:rPr>
              <a:t>°</a:t>
            </a:r>
            <a:r>
              <a:rPr lang="en-US" altLang="zh-TW" dirty="0"/>
              <a:t>):  </a:t>
            </a:r>
            <a:endParaRPr lang="en-US" altLang="zh-TW" i="1" dirty="0"/>
          </a:p>
          <a:p>
            <a:pPr algn="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(6.2-8)</a:t>
            </a:r>
          </a:p>
          <a:p>
            <a:pPr algn="r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(6.2-9)</a:t>
            </a:r>
          </a:p>
          <a:p>
            <a:pPr algn="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(6.2-10)</a:t>
            </a:r>
            <a:endParaRPr lang="zh-TW" altLang="en-US" dirty="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75394B15-07F9-445F-96F3-B39ADB56D0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462338"/>
          <a:ext cx="1944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方程式" r:id="rId3" imgW="838080" imgH="203040" progId="Equation.3">
                  <p:embed/>
                </p:oleObj>
              </mc:Choice>
              <mc:Fallback>
                <p:oleObj name="方程式" r:id="rId3" imgW="8380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462338"/>
                        <a:ext cx="19446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>
            <a:extLst>
              <a:ext uri="{FF2B5EF4-FFF2-40B4-BE49-F238E27FC236}">
                <a16:creationId xmlns:a16="http://schemas.microsoft.com/office/drawing/2014/main" id="{FDD87015-7765-4356-A0FA-C37E45E9A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4078288"/>
          <a:ext cx="355758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方程式" r:id="rId5" imgW="1485720" imgH="457200" progId="Equation.3">
                  <p:embed/>
                </p:oleObj>
              </mc:Choice>
              <mc:Fallback>
                <p:oleObj name="方程式" r:id="rId5" imgW="148572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078288"/>
                        <a:ext cx="355758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6">
            <a:extLst>
              <a:ext uri="{FF2B5EF4-FFF2-40B4-BE49-F238E27FC236}">
                <a16:creationId xmlns:a16="http://schemas.microsoft.com/office/drawing/2014/main" id="{BDACDCAD-4F8A-4C99-802E-E53050DD61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425" y="5410200"/>
          <a:ext cx="2447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" name="方程式" r:id="rId7" imgW="1066680" imgH="203040" progId="Equation.3">
                  <p:embed/>
                </p:oleObj>
              </mc:Choice>
              <mc:Fallback>
                <p:oleObj name="方程式" r:id="rId7" imgW="10666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5410200"/>
                        <a:ext cx="2447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A4A405DB-5BBA-476B-9682-A6F01781A5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506502" y="3699614"/>
            <a:ext cx="72008" cy="1852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D8F6D8-D167-4683-880D-97FFD58253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321300" y="4525405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投影片編號版面配置區 3">
            <a:extLst>
              <a:ext uri="{FF2B5EF4-FFF2-40B4-BE49-F238E27FC236}">
                <a16:creationId xmlns:a16="http://schemas.microsoft.com/office/drawing/2014/main" id="{146374CF-EA77-41A1-B8EA-787278CBE3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734081E-EAE1-4D3D-B0CC-DD45F1A7C1E8}" type="slidenum">
              <a:rPr kumimoji="0" lang="zh-TW" altLang="en-US"/>
              <a:pPr eaLnBrk="1" hangingPunct="1"/>
              <a:t>24</a:t>
            </a:fld>
            <a:endParaRPr kumimoji="0" lang="en-US" altLang="zh-TW"/>
          </a:p>
        </p:txBody>
      </p:sp>
      <p:sp>
        <p:nvSpPr>
          <p:cNvPr id="5131" name="Rectangle 2">
            <a:extLst>
              <a:ext uri="{FF2B5EF4-FFF2-40B4-BE49-F238E27FC236}">
                <a16:creationId xmlns:a16="http://schemas.microsoft.com/office/drawing/2014/main" id="{8391DBCC-5DE6-49BA-830F-A17D02F470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132" name="Rectangle 3">
            <a:extLst>
              <a:ext uri="{FF2B5EF4-FFF2-40B4-BE49-F238E27FC236}">
                <a16:creationId xmlns:a16="http://schemas.microsoft.com/office/drawing/2014/main" id="{2242C3BD-6950-45DD-882F-D1BBAA410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88913"/>
            <a:ext cx="8847138" cy="6669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i="1" dirty="0"/>
              <a:t>GB sector</a:t>
            </a:r>
            <a:r>
              <a:rPr lang="en-US" altLang="zh-TW" dirty="0"/>
              <a:t> (120</a:t>
            </a:r>
            <a:r>
              <a:rPr lang="en-US" altLang="zh-TW" dirty="0">
                <a:cs typeface="Times New Roman" panose="02020603050405020304" pitchFamily="18" charset="0"/>
              </a:rPr>
              <a:t>° ≤</a:t>
            </a:r>
            <a:r>
              <a:rPr lang="en-US" altLang="zh-TW" dirty="0"/>
              <a:t> </a:t>
            </a:r>
            <a:r>
              <a:rPr lang="en-US" altLang="zh-TW" i="1" dirty="0"/>
              <a:t>H </a:t>
            </a:r>
            <a:r>
              <a:rPr lang="en-US" altLang="zh-TW" dirty="0">
                <a:cs typeface="Times New Roman" panose="02020603050405020304" pitchFamily="18" charset="0"/>
              </a:rPr>
              <a:t>&lt;</a:t>
            </a:r>
            <a:r>
              <a:rPr lang="en-US" altLang="zh-TW" dirty="0"/>
              <a:t> 240</a:t>
            </a:r>
            <a:r>
              <a:rPr lang="en-US" altLang="zh-TW" dirty="0">
                <a:cs typeface="Times New Roman" panose="02020603050405020304" pitchFamily="18" charset="0"/>
              </a:rPr>
              <a:t>°</a:t>
            </a:r>
            <a:r>
              <a:rPr lang="en-US" altLang="zh-TW" dirty="0"/>
              <a:t>):</a:t>
            </a:r>
          </a:p>
          <a:p>
            <a:pPr algn="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(6.2-11)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Then the RGB components are: </a:t>
            </a:r>
            <a:endParaRPr lang="en-US" altLang="zh-TW" i="1" dirty="0"/>
          </a:p>
          <a:p>
            <a:pPr algn="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(6.2-12)</a:t>
            </a:r>
          </a:p>
          <a:p>
            <a:pPr algn="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(6.2-13)</a:t>
            </a:r>
          </a:p>
          <a:p>
            <a:pPr algn="r"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(6.2-14)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i="1" dirty="0"/>
              <a:t>BR sector</a:t>
            </a:r>
            <a:r>
              <a:rPr lang="en-US" altLang="zh-TW" dirty="0"/>
              <a:t> (240</a:t>
            </a:r>
            <a:r>
              <a:rPr lang="en-US" altLang="zh-TW" dirty="0">
                <a:cs typeface="Times New Roman" panose="02020603050405020304" pitchFamily="18" charset="0"/>
              </a:rPr>
              <a:t>° ≤</a:t>
            </a:r>
            <a:r>
              <a:rPr lang="en-US" altLang="zh-TW" dirty="0"/>
              <a:t> </a:t>
            </a:r>
            <a:r>
              <a:rPr lang="en-US" altLang="zh-TW" i="1" dirty="0"/>
              <a:t>H </a:t>
            </a:r>
            <a:r>
              <a:rPr lang="en-US" altLang="zh-TW" dirty="0">
                <a:cs typeface="Times New Roman" panose="02020603050405020304" pitchFamily="18" charset="0"/>
              </a:rPr>
              <a:t>≤</a:t>
            </a:r>
            <a:r>
              <a:rPr lang="en-US" altLang="zh-TW" dirty="0"/>
              <a:t> 360</a:t>
            </a:r>
            <a:r>
              <a:rPr lang="en-US" altLang="zh-TW" dirty="0">
                <a:cs typeface="Times New Roman" panose="02020603050405020304" pitchFamily="18" charset="0"/>
              </a:rPr>
              <a:t>° </a:t>
            </a:r>
            <a:r>
              <a:rPr lang="en-US" altLang="zh-TW" dirty="0"/>
              <a:t>):</a:t>
            </a:r>
          </a:p>
          <a:p>
            <a:pPr algn="r"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(6.2-15)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Then the RGB components are:</a:t>
            </a:r>
          </a:p>
          <a:p>
            <a:pPr algn="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(6.2-16)</a:t>
            </a:r>
          </a:p>
          <a:p>
            <a:pPr algn="r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(6.2-17)</a:t>
            </a:r>
          </a:p>
          <a:p>
            <a:pPr algn="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(6.2-18)</a:t>
            </a:r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CF2735DC-06A3-4B9F-83C4-BD4B9FBD52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88963"/>
          <a:ext cx="23733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" name="方程式" r:id="rId3" imgW="1002960" imgH="203040" progId="Equation.3">
                  <p:embed/>
                </p:oleObj>
              </mc:Choice>
              <mc:Fallback>
                <p:oleObj name="方程式" r:id="rId3" imgW="10029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8963"/>
                        <a:ext cx="23733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>
            <a:extLst>
              <a:ext uri="{FF2B5EF4-FFF2-40B4-BE49-F238E27FC236}">
                <a16:creationId xmlns:a16="http://schemas.microsoft.com/office/drawing/2014/main" id="{AE6454EC-3F10-44BE-A429-336736007E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3913" y="1603375"/>
          <a:ext cx="2000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" name="方程式" r:id="rId5" imgW="799920" imgH="203040" progId="Equation.3">
                  <p:embed/>
                </p:oleObj>
              </mc:Choice>
              <mc:Fallback>
                <p:oleObj name="方程式" r:id="rId5" imgW="79992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1603375"/>
                        <a:ext cx="2000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>
            <a:extLst>
              <a:ext uri="{FF2B5EF4-FFF2-40B4-BE49-F238E27FC236}">
                <a16:creationId xmlns:a16="http://schemas.microsoft.com/office/drawing/2014/main" id="{0601DD9C-7636-4475-BCF6-0A7BED8064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989138"/>
          <a:ext cx="3586163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5" name="方程式" r:id="rId7" imgW="1485720" imgH="457200" progId="Equation.3">
                  <p:embed/>
                </p:oleObj>
              </mc:Choice>
              <mc:Fallback>
                <p:oleObj name="方程式" r:id="rId7" imgW="148572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89138"/>
                        <a:ext cx="3586163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>
            <a:extLst>
              <a:ext uri="{FF2B5EF4-FFF2-40B4-BE49-F238E27FC236}">
                <a16:creationId xmlns:a16="http://schemas.microsoft.com/office/drawing/2014/main" id="{8DB448EA-C697-47BA-80D2-CA90AC66F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650" y="2963863"/>
          <a:ext cx="25209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" name="方程式" r:id="rId9" imgW="1066680" imgH="203040" progId="Equation.3">
                  <p:embed/>
                </p:oleObj>
              </mc:Choice>
              <mc:Fallback>
                <p:oleObj name="方程式" r:id="rId9" imgW="10666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963863"/>
                        <a:ext cx="25209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8">
            <a:extLst>
              <a:ext uri="{FF2B5EF4-FFF2-40B4-BE49-F238E27FC236}">
                <a16:creationId xmlns:a16="http://schemas.microsoft.com/office/drawing/2014/main" id="{CD789904-ED10-4EDB-A55B-79CEC5572F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3840163"/>
          <a:ext cx="2159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" name="方程式" r:id="rId11" imgW="901440" imgH="203040" progId="Equation.3">
                  <p:embed/>
                </p:oleObj>
              </mc:Choice>
              <mc:Fallback>
                <p:oleObj name="方程式" r:id="rId11" imgW="90144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3840163"/>
                        <a:ext cx="21590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9">
            <a:extLst>
              <a:ext uri="{FF2B5EF4-FFF2-40B4-BE49-F238E27FC236}">
                <a16:creationId xmlns:a16="http://schemas.microsoft.com/office/drawing/2014/main" id="{7E823758-9CD7-46E3-A3B6-89284C8CCF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8363" y="4814888"/>
          <a:ext cx="18430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" name="方程式" r:id="rId13" imgW="799920" imgH="203040" progId="Equation.3">
                  <p:embed/>
                </p:oleObj>
              </mc:Choice>
              <mc:Fallback>
                <p:oleObj name="方程式" r:id="rId13" imgW="7999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4814888"/>
                        <a:ext cx="18430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10">
            <a:extLst>
              <a:ext uri="{FF2B5EF4-FFF2-40B4-BE49-F238E27FC236}">
                <a16:creationId xmlns:a16="http://schemas.microsoft.com/office/drawing/2014/main" id="{63A14C68-A78C-45F5-B203-943795ED9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650" y="5208588"/>
          <a:ext cx="35718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" name="方程式" r:id="rId15" imgW="1485720" imgH="457200" progId="Equation.3">
                  <p:embed/>
                </p:oleObj>
              </mc:Choice>
              <mc:Fallback>
                <p:oleObj name="方程式" r:id="rId15" imgW="148572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208588"/>
                        <a:ext cx="3571875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11">
            <a:extLst>
              <a:ext uri="{FF2B5EF4-FFF2-40B4-BE49-F238E27FC236}">
                <a16:creationId xmlns:a16="http://schemas.microsoft.com/office/drawing/2014/main" id="{187725F2-FDEE-49AF-ACB5-4DDB2CA81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6235700"/>
          <a:ext cx="25209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" name="方程式" r:id="rId17" imgW="1143000" imgH="203040" progId="Equation.3">
                  <p:embed/>
                </p:oleObj>
              </mc:Choice>
              <mc:Fallback>
                <p:oleObj name="方程式" r:id="rId17" imgW="114300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6235700"/>
                        <a:ext cx="25209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7D824825-913B-486B-89D3-89247F218C3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965282" y="1803314"/>
            <a:ext cx="72008" cy="1852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307A81-90AC-45B7-B236-F1EB47B873D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745163" y="2414823"/>
            <a:ext cx="72008" cy="1852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DFA2304-C041-4184-AD37-8DD6ABF433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893274" y="5020666"/>
            <a:ext cx="72008" cy="1852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DB4AC09-FE3A-4136-BFA9-963FA129AC0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745163" y="5644592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3">
            <a:extLst>
              <a:ext uri="{FF2B5EF4-FFF2-40B4-BE49-F238E27FC236}">
                <a16:creationId xmlns:a16="http://schemas.microsoft.com/office/drawing/2014/main" id="{3F589892-FF3F-4B54-A209-036860535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C2626AB-BCA7-466F-8737-3D4EA83126BA}" type="slidenum">
              <a:rPr kumimoji="0" lang="zh-TW" altLang="en-US"/>
              <a:pPr eaLnBrk="1" hangingPunct="1"/>
              <a:t>25</a:t>
            </a:fld>
            <a:endParaRPr kumimoji="0" lang="en-US" altLang="zh-TW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8F710CD-6C29-4446-B79A-331702922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285D11B-FF5A-4CA0-A3F9-39FC391A7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 6.15 shows the hue, saturation, and intensity images for the RGB values shown in Fig. 6.8.</a:t>
            </a:r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r>
              <a:rPr lang="en-US" altLang="zh-TW"/>
              <a:t>Fig.</a:t>
            </a:r>
            <a:r>
              <a:rPr lang="en-US" altLang="zh-TW" sz="1600"/>
              <a:t> </a:t>
            </a:r>
            <a:r>
              <a:rPr lang="en-US" altLang="zh-TW"/>
              <a:t>6.16 shows an RGB color image and the components of its corresponding HSI image.</a:t>
            </a:r>
            <a:endParaRPr lang="zh-TW" altLang="en-US"/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C1B5704A-C8FC-4FD0-B5D3-777801A9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2804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編號版面配置區 3">
            <a:extLst>
              <a:ext uri="{FF2B5EF4-FFF2-40B4-BE49-F238E27FC236}">
                <a16:creationId xmlns:a16="http://schemas.microsoft.com/office/drawing/2014/main" id="{D8AB483A-8F30-459A-AC4A-59C5ED225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2593FC7-90EE-4E42-ABF6-D21C6F320E7A}" type="slidenum">
              <a:rPr kumimoji="0" lang="zh-TW" altLang="en-US"/>
              <a:pPr eaLnBrk="1" hangingPunct="1"/>
              <a:t>26</a:t>
            </a:fld>
            <a:endParaRPr kumimoji="0" lang="en-US" altLang="zh-TW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5C82FB5-347C-4DA0-9A25-74903A9F2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43AD9903-873E-4F14-A654-F1DC0EE0C57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60350"/>
            <a:ext cx="6911975" cy="6486525"/>
          </a:xfr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投影片編號版面配置區 3">
            <a:extLst>
              <a:ext uri="{FF2B5EF4-FFF2-40B4-BE49-F238E27FC236}">
                <a16:creationId xmlns:a16="http://schemas.microsoft.com/office/drawing/2014/main" id="{25A65078-77E7-4078-8AAA-20A1B1533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82A89F0-B10A-47D7-8343-4E52332C34E7}" type="slidenum">
              <a:rPr kumimoji="0" lang="zh-TW" altLang="en-US"/>
              <a:pPr eaLnBrk="1" hangingPunct="1"/>
              <a:t>27</a:t>
            </a:fld>
            <a:endParaRPr kumimoji="0" lang="en-US" altLang="zh-TW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25378EF-FDB8-48C3-B448-B80BE79E1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B6C6483A-FAEB-4BC0-B295-C303286F0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0"/>
            <a:ext cx="8847138" cy="6597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Fig. 6.17 shows the modified HSI component images and the corresponding resulting RGB image.</a:t>
            </a:r>
            <a:endParaRPr lang="zh-TW" altLang="en-US"/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D7773D85-7BE6-407F-98CB-56A48438D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15975"/>
            <a:ext cx="6408737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3">
            <a:extLst>
              <a:ext uri="{FF2B5EF4-FFF2-40B4-BE49-F238E27FC236}">
                <a16:creationId xmlns:a16="http://schemas.microsoft.com/office/drawing/2014/main" id="{CA9B6789-E0F1-4DCC-B2B3-F93E97620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7C15AE27-AA33-4884-8CAB-C31FB2D500C0}" type="slidenum">
              <a:rPr kumimoji="0" lang="zh-TW" altLang="en-US"/>
              <a:pPr eaLnBrk="1" hangingPunct="1"/>
              <a:t>28</a:t>
            </a:fld>
            <a:endParaRPr kumimoji="0" lang="en-US" altLang="zh-TW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78A4F000-91CB-4A22-9C04-B6B2AD6C2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Pseudocolor Image Processing</a:t>
            </a:r>
            <a:endParaRPr lang="zh-TW" altLang="en-US"/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3516B824-4732-4260-9C2B-2AE70D243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Pseudocolor  (false color) image processing consists of assigning colors to gray values based on a specified criterion.</a:t>
            </a:r>
          </a:p>
          <a:p>
            <a:pPr eaLnBrk="1" hangingPunct="1"/>
            <a:r>
              <a:rPr lang="en-US" altLang="zh-TW"/>
              <a:t>The principal use of pseudocolor is for human visualization and interpretation of gray-scale events in an image or image sequences.</a:t>
            </a:r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3">
            <a:extLst>
              <a:ext uri="{FF2B5EF4-FFF2-40B4-BE49-F238E27FC236}">
                <a16:creationId xmlns:a16="http://schemas.microsoft.com/office/drawing/2014/main" id="{B504D449-75E7-40A8-8D7A-70C32619F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B55410E-2851-48EB-B3DF-00A6E0CA28E0}" type="slidenum">
              <a:rPr kumimoji="0" lang="zh-TW" altLang="en-US"/>
              <a:pPr eaLnBrk="1" hangingPunct="1"/>
              <a:t>29</a:t>
            </a:fld>
            <a:endParaRPr kumimoji="0" lang="en-US" altLang="zh-TW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E1D4FCD-5807-414E-810F-09EFB7457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Intensity slicing</a:t>
            </a:r>
            <a:endParaRPr lang="zh-TW" altLang="en-US"/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549D403-C75C-4992-9A08-D93A5C588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If an image is interpreted as a 3-D function (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, </a:t>
            </a:r>
            <a:r>
              <a:rPr lang="en-US" altLang="zh-TW" i="1"/>
              <a:t>f </a:t>
            </a:r>
            <a:r>
              <a:rPr lang="en-US" altLang="zh-TW"/>
              <a:t>(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)), the method can be viewed as one of placing planes parallel to the coordinate plane of the image; each plane slices the function in the area of intersection.</a:t>
            </a:r>
          </a:p>
          <a:p>
            <a:pPr eaLnBrk="1" hangingPunct="1"/>
            <a:endParaRPr lang="zh-TW" altLang="en-US"/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A0092FE2-4E37-4488-88A0-854CD8BE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641600"/>
            <a:ext cx="5824537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5">
            <a:extLst>
              <a:ext uri="{FF2B5EF4-FFF2-40B4-BE49-F238E27FC236}">
                <a16:creationId xmlns:a16="http://schemas.microsoft.com/office/drawing/2014/main" id="{34393402-4AEB-4A8F-B3E3-11B8D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8" y="2693988"/>
            <a:ext cx="32448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800">
                <a:latin typeface="Times New Roman" panose="02020603050405020304" pitchFamily="18" charset="0"/>
              </a:rPr>
              <a:t>Fig. 6.18 shows an example of using a plane at  </a:t>
            </a:r>
            <a:r>
              <a:rPr lang="en-US" altLang="zh-TW" sz="2800" i="1">
                <a:latin typeface="Times New Roman" panose="02020603050405020304" pitchFamily="18" charset="0"/>
              </a:rPr>
              <a:t>f </a:t>
            </a:r>
            <a:r>
              <a:rPr lang="en-US" altLang="zh-TW" sz="2800">
                <a:latin typeface="Times New Roman" panose="02020603050405020304" pitchFamily="18" charset="0"/>
              </a:rPr>
              <a:t>(</a:t>
            </a:r>
            <a:r>
              <a:rPr lang="en-US" altLang="zh-TW" sz="2800" i="1">
                <a:latin typeface="Times New Roman" panose="02020603050405020304" pitchFamily="18" charset="0"/>
              </a:rPr>
              <a:t>x</a:t>
            </a:r>
            <a:r>
              <a:rPr lang="en-US" altLang="zh-TW" sz="2800">
                <a:latin typeface="Times New Roman" panose="02020603050405020304" pitchFamily="18" charset="0"/>
              </a:rPr>
              <a:t>, </a:t>
            </a:r>
            <a:r>
              <a:rPr lang="en-US" altLang="zh-TW" sz="2800" i="1">
                <a:latin typeface="Times New Roman" panose="02020603050405020304" pitchFamily="18" charset="0"/>
              </a:rPr>
              <a:t>y</a:t>
            </a:r>
            <a:r>
              <a:rPr lang="en-US" altLang="zh-TW" sz="2800">
                <a:latin typeface="Times New Roman" panose="02020603050405020304" pitchFamily="18" charset="0"/>
              </a:rPr>
              <a:t>)=</a:t>
            </a:r>
            <a:r>
              <a:rPr lang="en-US" altLang="zh-TW" sz="2800" i="1">
                <a:latin typeface="Times New Roman" panose="02020603050405020304" pitchFamily="18" charset="0"/>
              </a:rPr>
              <a:t>l</a:t>
            </a:r>
            <a:r>
              <a:rPr lang="en-US" altLang="zh-TW" sz="2800" baseline="-25000">
                <a:latin typeface="Times New Roman" panose="02020603050405020304" pitchFamily="18" charset="0"/>
              </a:rPr>
              <a:t>i</a:t>
            </a:r>
            <a:r>
              <a:rPr lang="en-US" altLang="zh-TW" sz="2800">
                <a:latin typeface="Times New Roman" panose="02020603050405020304" pitchFamily="18" charset="0"/>
              </a:rPr>
              <a:t> to slice the image function into two levels.</a:t>
            </a:r>
            <a:endParaRPr lang="zh-TW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編號版面配置區 3">
            <a:extLst>
              <a:ext uri="{FF2B5EF4-FFF2-40B4-BE49-F238E27FC236}">
                <a16:creationId xmlns:a16="http://schemas.microsoft.com/office/drawing/2014/main" id="{D5AA44D2-8B45-4464-9356-2069030E7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FF4B9DF-6949-41A6-A7A3-641D78638204}" type="slidenum">
              <a:rPr kumimoji="0" lang="zh-TW" altLang="en-US"/>
              <a:pPr eaLnBrk="1" hangingPunct="1"/>
              <a:t>3</a:t>
            </a:fld>
            <a:endParaRPr kumimoji="0" lang="en-US" altLang="zh-TW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08E3DA1-84C3-4A17-8299-4F33EAA61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07C13F65-4C7D-4A10-9C36-1CDBFD233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4300"/>
            <a:ext cx="8847138" cy="6669088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/>
              <a:t>When viewed in full color (Fig.</a:t>
            </a:r>
            <a:r>
              <a:rPr lang="en-US" altLang="zh-TW" sz="1200"/>
              <a:t> </a:t>
            </a:r>
            <a:r>
              <a:rPr lang="en-US" altLang="zh-TW"/>
              <a:t>6.2), no color in the spectrum ends abruptly, but rather each color blends smoothly into the next.</a:t>
            </a:r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endParaRPr lang="en-US" altLang="zh-TW"/>
          </a:p>
          <a:p>
            <a:pPr eaLnBrk="1" hangingPunct="1">
              <a:lnSpc>
                <a:spcPct val="80000"/>
              </a:lnSpc>
            </a:pPr>
            <a:r>
              <a:rPr lang="en-US" altLang="zh-TW"/>
              <a:t>Three basic qualities describing the quality of a chromatic light source: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/>
              <a:t>	(1)	Radiance: the total amount of energy flowing from the 	light source (in watts, W).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/>
              <a:t>	(2)	Luminance: a measure of the amount of energy an 	observer perceives from a light source (in lumens, lm).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/>
              <a:t>	(3)	Brightness: a subjective descriptor that is practically 	impossible to measure.</a:t>
            </a:r>
          </a:p>
        </p:txBody>
      </p:sp>
      <p:pic>
        <p:nvPicPr>
          <p:cNvPr id="25605" name="Picture 4">
            <a:extLst>
              <a:ext uri="{FF2B5EF4-FFF2-40B4-BE49-F238E27FC236}">
                <a16:creationId xmlns:a16="http://schemas.microsoft.com/office/drawing/2014/main" id="{906C9C02-7F13-49DF-B73A-3BAEFAA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81100"/>
            <a:ext cx="74168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3">
            <a:extLst>
              <a:ext uri="{FF2B5EF4-FFF2-40B4-BE49-F238E27FC236}">
                <a16:creationId xmlns:a16="http://schemas.microsoft.com/office/drawing/2014/main" id="{A69A0973-C704-460B-AEAA-875C838D34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E2429D5-8C15-4682-98CB-A5F2B08C4745}" type="slidenum">
              <a:rPr kumimoji="0" lang="zh-TW" altLang="en-US"/>
              <a:pPr eaLnBrk="1" hangingPunct="1"/>
              <a:t>30</a:t>
            </a:fld>
            <a:endParaRPr kumimoji="0" lang="en-US" altLang="zh-TW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DF5005E-77BC-47E3-A362-1477A1824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F802E94-09FC-4754-B168-0FD7B680B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600"/>
              <a:t> </a:t>
            </a:r>
            <a:r>
              <a:rPr lang="en-US" altLang="zh-TW"/>
              <a:t>6.19 shows an alternative representation of the mapping in Fig. 6.18.</a:t>
            </a:r>
            <a:endParaRPr lang="zh-TW" altLang="en-US"/>
          </a:p>
        </p:txBody>
      </p:sp>
      <p:pic>
        <p:nvPicPr>
          <p:cNvPr id="46085" name="Picture 4">
            <a:extLst>
              <a:ext uri="{FF2B5EF4-FFF2-40B4-BE49-F238E27FC236}">
                <a16:creationId xmlns:a16="http://schemas.microsoft.com/office/drawing/2014/main" id="{EA17E5D2-C266-418D-AC13-A579EE60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056437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投影片編號版面配置區 3">
            <a:extLst>
              <a:ext uri="{FF2B5EF4-FFF2-40B4-BE49-F238E27FC236}">
                <a16:creationId xmlns:a16="http://schemas.microsoft.com/office/drawing/2014/main" id="{F47BFB7C-1387-425D-BD66-8F55067A2A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23990F5-BC1D-40DF-AAC5-10334A684624}" type="slidenum">
              <a:rPr kumimoji="0" lang="zh-TW" altLang="en-US"/>
              <a:pPr eaLnBrk="1" hangingPunct="1"/>
              <a:t>31</a:t>
            </a:fld>
            <a:endParaRPr kumimoji="0" lang="en-US" altLang="zh-TW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1F4EF44F-C047-4F1F-8CFF-C095EB7FC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676C53D4-64CC-4EC9-A9AC-78E02A37B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 dirty="0"/>
              <a:t>Let [0, </a:t>
            </a:r>
            <a:r>
              <a:rPr lang="en-US" altLang="zh-TW" i="1" dirty="0"/>
              <a:t>L</a:t>
            </a:r>
            <a:r>
              <a:rPr lang="en-US" altLang="zh-TW" dirty="0"/>
              <a:t>-1] represent the gray scale, let level </a:t>
            </a:r>
            <a:r>
              <a:rPr lang="en-US" altLang="zh-TW" i="1" dirty="0"/>
              <a:t>l</a:t>
            </a:r>
            <a:r>
              <a:rPr lang="en-US" altLang="zh-TW" baseline="-25000" dirty="0"/>
              <a:t>0</a:t>
            </a:r>
            <a:r>
              <a:rPr lang="en-US" altLang="zh-TW" dirty="0"/>
              <a:t> represent black [</a:t>
            </a:r>
            <a:r>
              <a:rPr lang="en-US" altLang="zh-TW" i="1" dirty="0"/>
              <a:t>f 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)=0], and level </a:t>
            </a:r>
            <a:r>
              <a:rPr lang="en-US" altLang="zh-TW" i="1" dirty="0"/>
              <a:t>l</a:t>
            </a:r>
            <a:r>
              <a:rPr lang="en-US" altLang="zh-TW" i="1" baseline="-25000" dirty="0"/>
              <a:t>L</a:t>
            </a:r>
            <a:r>
              <a:rPr lang="en-US" altLang="zh-TW" baseline="-25000" dirty="0"/>
              <a:t>-1</a:t>
            </a:r>
            <a:r>
              <a:rPr lang="en-US" altLang="zh-TW" dirty="0"/>
              <a:t> represent white [</a:t>
            </a:r>
            <a:r>
              <a:rPr lang="en-US" altLang="zh-TW" i="1" dirty="0"/>
              <a:t>f 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)=</a:t>
            </a:r>
            <a:r>
              <a:rPr lang="en-US" altLang="zh-TW" i="1" dirty="0"/>
              <a:t>L</a:t>
            </a:r>
            <a:r>
              <a:rPr lang="en-US" altLang="zh-TW" dirty="0"/>
              <a:t>-1]. Suppose that </a:t>
            </a:r>
            <a:r>
              <a:rPr lang="en-US" altLang="zh-TW" i="1" dirty="0"/>
              <a:t>P</a:t>
            </a:r>
            <a:r>
              <a:rPr lang="en-US" altLang="zh-TW" dirty="0"/>
              <a:t> planes perpendicular to the intensity axis are defined at levels </a:t>
            </a:r>
            <a:r>
              <a:rPr lang="en-US" altLang="zh-TW" i="1" dirty="0"/>
              <a:t>l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l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en-US" altLang="zh-TW" i="1" dirty="0" err="1"/>
              <a:t>l</a:t>
            </a:r>
            <a:r>
              <a:rPr lang="en-US" altLang="zh-TW" i="1" baseline="-25000" dirty="0" err="1"/>
              <a:t>P</a:t>
            </a:r>
            <a:r>
              <a:rPr lang="en-US" altLang="zh-TW" dirty="0"/>
              <a:t>. Then, assuming that  0 &lt; </a:t>
            </a:r>
            <a:r>
              <a:rPr lang="en-US" altLang="zh-TW" i="1" dirty="0"/>
              <a:t>P </a:t>
            </a:r>
            <a:r>
              <a:rPr lang="en-US" altLang="zh-TW" dirty="0"/>
              <a:t>&lt; </a:t>
            </a:r>
            <a:r>
              <a:rPr lang="en-US" altLang="zh-TW" i="1" dirty="0"/>
              <a:t>L</a:t>
            </a:r>
            <a:r>
              <a:rPr lang="en-US" altLang="zh-TW" dirty="0"/>
              <a:t>-1, the </a:t>
            </a:r>
            <a:r>
              <a:rPr lang="en-US" altLang="zh-TW" i="1" dirty="0"/>
              <a:t>P</a:t>
            </a:r>
            <a:r>
              <a:rPr lang="en-US" altLang="zh-TW" dirty="0"/>
              <a:t> planes partition the gray scale into </a:t>
            </a:r>
            <a:r>
              <a:rPr lang="en-US" altLang="zh-TW" i="1" dirty="0"/>
              <a:t>P</a:t>
            </a:r>
            <a:r>
              <a:rPr lang="en-US" altLang="zh-TW" dirty="0"/>
              <a:t>+1 intervals, </a:t>
            </a:r>
            <a:r>
              <a:rPr lang="en-US" altLang="zh-TW" i="1" dirty="0"/>
              <a:t>V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i="1" baseline="-25000" dirty="0"/>
              <a:t>P</a:t>
            </a:r>
            <a:r>
              <a:rPr lang="en-US" altLang="zh-TW" baseline="-25000" dirty="0"/>
              <a:t>+1</a:t>
            </a:r>
            <a:r>
              <a:rPr lang="en-US" altLang="zh-TW" dirty="0"/>
              <a:t>. Gray-level to color assignments are:</a:t>
            </a:r>
          </a:p>
          <a:p>
            <a:pPr algn="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(6.3-1)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where </a:t>
            </a:r>
            <a:r>
              <a:rPr lang="en-US" altLang="zh-TW" i="1" dirty="0"/>
              <a:t>c</a:t>
            </a:r>
            <a:r>
              <a:rPr lang="en-US" altLang="zh-TW" i="1" baseline="-25000" dirty="0"/>
              <a:t>k</a:t>
            </a:r>
            <a:r>
              <a:rPr lang="en-US" altLang="zh-TW" dirty="0"/>
              <a:t> is the color associated with the </a:t>
            </a:r>
            <a:r>
              <a:rPr lang="en-US" altLang="zh-TW" i="1" dirty="0"/>
              <a:t>k</a:t>
            </a:r>
            <a:r>
              <a:rPr lang="en-US" altLang="zh-TW" dirty="0"/>
              <a:t>th intensity interval 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k</a:t>
            </a:r>
            <a:r>
              <a:rPr lang="en-US" altLang="zh-TW" dirty="0"/>
              <a:t> defined by the partitioning planes at </a:t>
            </a:r>
            <a:r>
              <a:rPr lang="en-US" altLang="zh-TW" i="1" dirty="0"/>
              <a:t>l </a:t>
            </a:r>
            <a:r>
              <a:rPr lang="en-US" altLang="zh-TW" dirty="0"/>
              <a:t>= </a:t>
            </a:r>
            <a:r>
              <a:rPr lang="en-US" altLang="zh-TW" i="1" dirty="0"/>
              <a:t>k </a:t>
            </a:r>
            <a:r>
              <a:rPr lang="en-US" altLang="zh-TW" dirty="0"/>
              <a:t>- 1 and </a:t>
            </a:r>
            <a:r>
              <a:rPr lang="en-US" altLang="zh-TW" i="1" dirty="0"/>
              <a:t>l </a:t>
            </a:r>
            <a:r>
              <a:rPr lang="en-US" altLang="zh-TW" dirty="0"/>
              <a:t>= </a:t>
            </a:r>
            <a:r>
              <a:rPr lang="en-US" altLang="zh-TW" i="1" dirty="0"/>
              <a:t>k</a:t>
            </a:r>
            <a:r>
              <a:rPr lang="en-US" altLang="zh-TW" dirty="0"/>
              <a:t>.</a:t>
            </a:r>
            <a:endParaRPr lang="zh-TW" altLang="en-US" dirty="0"/>
          </a:p>
        </p:txBody>
      </p:sp>
      <p:graphicFrame>
        <p:nvGraphicFramePr>
          <p:cNvPr id="6146" name="Object 4">
            <a:extLst>
              <a:ext uri="{FF2B5EF4-FFF2-40B4-BE49-F238E27FC236}">
                <a16:creationId xmlns:a16="http://schemas.microsoft.com/office/drawing/2014/main" id="{29269B28-7C35-4FA1-9003-46A84B13D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78028"/>
              </p:ext>
            </p:extLst>
          </p:nvPr>
        </p:nvGraphicFramePr>
        <p:xfrm>
          <a:off x="2421843" y="3753032"/>
          <a:ext cx="4219351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方程式" r:id="rId3" imgW="2031840" imgH="228600" progId="Equation.3">
                  <p:embed/>
                </p:oleObj>
              </mc:Choice>
              <mc:Fallback>
                <p:oleObj name="方程式" r:id="rId3" imgW="20318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1843" y="3753032"/>
                        <a:ext cx="4219351" cy="5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662BC54-DEAC-4399-87EB-6456E24004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982633" y="4005032"/>
            <a:ext cx="69961" cy="1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3690C5-5CD6-428A-B2E5-49ADE4FDE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6571233" y="4005032"/>
            <a:ext cx="69961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71C61328-81F0-4F7D-B2F5-9F252718F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8F567C6-9DAD-4D1C-B852-9C2CD60810FF}" type="slidenum">
              <a:rPr kumimoji="0" lang="zh-TW" altLang="en-US"/>
              <a:pPr eaLnBrk="1" hangingPunct="1"/>
              <a:t>32</a:t>
            </a:fld>
            <a:endParaRPr kumimoji="0" lang="en-US" altLang="zh-TW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D064B10C-DD7D-4F99-9FB0-8AE5F1802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88DCE26-ED1A-4071-8DE2-B20DD2748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20713"/>
            <a:ext cx="8847138" cy="5976937"/>
          </a:xfrm>
        </p:spPr>
        <p:txBody>
          <a:bodyPr/>
          <a:lstStyle/>
          <a:p>
            <a:pPr eaLnBrk="1" hangingPunct="1"/>
            <a:r>
              <a:rPr lang="en-US" altLang="zh-TW"/>
              <a:t>Fig. 6.20 shows a simple practical use of intensity slicing (8 distinct colors).</a:t>
            </a:r>
            <a:endParaRPr lang="zh-TW" altLang="en-US"/>
          </a:p>
        </p:txBody>
      </p:sp>
      <p:pic>
        <p:nvPicPr>
          <p:cNvPr id="47109" name="Picture 4">
            <a:extLst>
              <a:ext uri="{FF2B5EF4-FFF2-40B4-BE49-F238E27FC236}">
                <a16:creationId xmlns:a16="http://schemas.microsoft.com/office/drawing/2014/main" id="{CBC7AF53-D22E-41CC-B877-79400848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47825"/>
            <a:ext cx="6913562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3">
            <a:extLst>
              <a:ext uri="{FF2B5EF4-FFF2-40B4-BE49-F238E27FC236}">
                <a16:creationId xmlns:a16="http://schemas.microsoft.com/office/drawing/2014/main" id="{8867B146-92E7-4166-B638-2222EC6975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A5D1BF-0A64-4FB6-A0CE-38B5FE61312F}" type="slidenum">
              <a:rPr kumimoji="0" lang="zh-TW" altLang="en-US"/>
              <a:pPr eaLnBrk="1" hangingPunct="1"/>
              <a:t>33</a:t>
            </a:fld>
            <a:endParaRPr kumimoji="0" lang="en-US" altLang="zh-TW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7935197-6366-4A52-B652-0D7CFFC69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88C0E036-7C71-4BFC-8432-39DAA62BF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404813"/>
            <a:ext cx="2951163" cy="6192837"/>
          </a:xfrm>
        </p:spPr>
        <p:txBody>
          <a:bodyPr/>
          <a:lstStyle/>
          <a:p>
            <a:pPr eaLnBrk="1" hangingPunct="1"/>
            <a:r>
              <a:rPr lang="en-US" altLang="zh-TW"/>
              <a:t>Fig. 6.21(a) shows a monochrome X-ray image of a weld and Fig. 6.21(b) shows the corresponding result of color coding.</a:t>
            </a:r>
            <a:endParaRPr lang="zh-TW" altLang="en-US"/>
          </a:p>
        </p:txBody>
      </p:sp>
      <p:pic>
        <p:nvPicPr>
          <p:cNvPr id="48133" name="Picture 4">
            <a:extLst>
              <a:ext uri="{FF2B5EF4-FFF2-40B4-BE49-F238E27FC236}">
                <a16:creationId xmlns:a16="http://schemas.microsoft.com/office/drawing/2014/main" id="{E4D03A77-0113-4C94-AB06-4171A59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433388"/>
            <a:ext cx="592455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3">
            <a:extLst>
              <a:ext uri="{FF2B5EF4-FFF2-40B4-BE49-F238E27FC236}">
                <a16:creationId xmlns:a16="http://schemas.microsoft.com/office/drawing/2014/main" id="{FE11F1ED-8435-42E5-90E2-9B4E77B9E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E415685-4F4B-47C5-9912-73707EAD23EA}" type="slidenum">
              <a:rPr kumimoji="0" lang="zh-TW" altLang="en-US"/>
              <a:pPr eaLnBrk="1" hangingPunct="1"/>
              <a:t>34</a:t>
            </a:fld>
            <a:endParaRPr kumimoji="0" lang="en-US" altLang="zh-TW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B77D4D2-0A4B-4D76-A376-D68A738D2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43903D6D-8487-4F6C-A60D-B378B7DDD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42863"/>
            <a:ext cx="8847138" cy="64087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6.22(a) shows the intensity image corresponds to average monthly rainfall, and Fig.</a:t>
            </a:r>
            <a:r>
              <a:rPr lang="en-US" altLang="zh-TW" sz="1200"/>
              <a:t> </a:t>
            </a:r>
            <a:r>
              <a:rPr lang="en-US" altLang="zh-TW"/>
              <a:t>6.22(b)~(d) shows the results of assigning colors to intensity values.</a:t>
            </a:r>
            <a:endParaRPr lang="zh-TW" altLang="en-US"/>
          </a:p>
        </p:txBody>
      </p:sp>
      <p:pic>
        <p:nvPicPr>
          <p:cNvPr id="49157" name="Picture 4">
            <a:extLst>
              <a:ext uri="{FF2B5EF4-FFF2-40B4-BE49-F238E27FC236}">
                <a16:creationId xmlns:a16="http://schemas.microsoft.com/office/drawing/2014/main" id="{0DC61988-3CE5-410D-A09B-EA885F50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36663"/>
            <a:ext cx="6769100" cy="562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DE47A790-056C-4A5C-A04E-3EB08682C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8EF94F9-362B-4DF0-95E2-98A617336E4A}" type="slidenum">
              <a:rPr kumimoji="0" lang="zh-TW" altLang="en-US"/>
              <a:pPr eaLnBrk="1" hangingPunct="1"/>
              <a:t>35</a:t>
            </a:fld>
            <a:endParaRPr kumimoji="0" lang="en-US" altLang="zh-TW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5387AD3-8D6C-4759-B8C4-E6AD5DE07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Gray level to color transformations</a:t>
            </a:r>
            <a:endParaRPr lang="zh-TW" altLang="en-US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65FE6E93-ABF9-4C24-8268-8DB702FAA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58900"/>
            <a:ext cx="8847138" cy="52133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The idea of the system shown in Fig.</a:t>
            </a:r>
            <a:r>
              <a:rPr lang="en-US" altLang="zh-TW" sz="1200"/>
              <a:t> </a:t>
            </a:r>
            <a:r>
              <a:rPr lang="en-US" altLang="zh-TW"/>
              <a:t>6.23 is to perform three independent transformations on the gray level of any input  pixel.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	</a:t>
            </a:r>
            <a:r>
              <a:rPr lang="en-US" altLang="zh-TW">
                <a:sym typeface="Wingdings" panose="05000000000000000000" pitchFamily="2" charset="2"/>
              </a:rPr>
              <a:t>	</a:t>
            </a:r>
            <a:r>
              <a:rPr lang="en-US" altLang="zh-TW"/>
              <a:t>The three results are then fed separately into the red, 	green, and blue channels of a color monitor.</a:t>
            </a:r>
            <a:endParaRPr lang="zh-TW" altLang="en-US"/>
          </a:p>
        </p:txBody>
      </p:sp>
      <p:pic>
        <p:nvPicPr>
          <p:cNvPr id="50181" name="Picture 4">
            <a:extLst>
              <a:ext uri="{FF2B5EF4-FFF2-40B4-BE49-F238E27FC236}">
                <a16:creationId xmlns:a16="http://schemas.microsoft.com/office/drawing/2014/main" id="{00199024-A2FE-4629-A120-1550E8DE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51213"/>
            <a:ext cx="65532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3">
            <a:extLst>
              <a:ext uri="{FF2B5EF4-FFF2-40B4-BE49-F238E27FC236}">
                <a16:creationId xmlns:a16="http://schemas.microsoft.com/office/drawing/2014/main" id="{ED296F46-E16E-42F6-98DA-16E18A68BB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46175B3-F793-41A7-9D50-329F1259EA80}" type="slidenum">
              <a:rPr kumimoji="0" lang="zh-TW" altLang="en-US"/>
              <a:pPr eaLnBrk="1" hangingPunct="1"/>
              <a:t>36</a:t>
            </a:fld>
            <a:endParaRPr kumimoji="0" lang="en-US" altLang="zh-TW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6ED6D86E-A3C8-4D29-A436-38E3E33B5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1973FEA-DC26-4D6E-8E37-F539CC029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92150"/>
            <a:ext cx="8847138" cy="5905500"/>
          </a:xfrm>
        </p:spPr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400"/>
              <a:t> </a:t>
            </a:r>
            <a:r>
              <a:rPr lang="en-US" altLang="zh-TW"/>
              <a:t>6.24 shows two monochrome images of luggage obtained from an airport X-ray scanning system, in which the left image contain ordinary articles and the right image contains the same articles as well as a block of plastic explosives.</a:t>
            </a:r>
          </a:p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6.25 shows the transformation functions used in Fig. 6.24, in which the gray-level bands corresponding to the explosive, garment bag, and background, respectively.</a:t>
            </a:r>
          </a:p>
          <a:p>
            <a:pPr lvl="1" eaLnBrk="1" hangingPunct="1"/>
            <a:r>
              <a:rPr lang="en-US" altLang="zh-TW"/>
              <a:t>Fig. 6.24(b) is obtained by the transformation functions in Fig. 6.25(a).</a:t>
            </a:r>
          </a:p>
          <a:p>
            <a:pPr lvl="1" eaLnBrk="1" hangingPunct="1"/>
            <a:r>
              <a:rPr lang="en-US" altLang="zh-TW"/>
              <a:t>Fig. 6.24(c) is obtained by the transformation functions in Fig. 6.25(b).</a:t>
            </a:r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3">
            <a:extLst>
              <a:ext uri="{FF2B5EF4-FFF2-40B4-BE49-F238E27FC236}">
                <a16:creationId xmlns:a16="http://schemas.microsoft.com/office/drawing/2014/main" id="{CE2C88AE-7C57-4154-A3F0-A354FE0FA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DE998FE-810A-4EAC-80E6-F3BE947BA18A}" type="slidenum">
              <a:rPr kumimoji="0" lang="zh-TW" altLang="en-US"/>
              <a:pPr eaLnBrk="1" hangingPunct="1"/>
              <a:t>37</a:t>
            </a:fld>
            <a:endParaRPr kumimoji="0" lang="en-US" altLang="zh-TW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B1081809-5A4A-4C11-92D9-B8BE321FC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8533C8D0-8B08-497E-AD7E-B407D54B069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07963"/>
            <a:ext cx="7200900" cy="6486525"/>
          </a:xfr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3">
            <a:extLst>
              <a:ext uri="{FF2B5EF4-FFF2-40B4-BE49-F238E27FC236}">
                <a16:creationId xmlns:a16="http://schemas.microsoft.com/office/drawing/2014/main" id="{B32A6697-2EAE-41EC-B7CE-927D944BF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20DB0F9-5189-43C9-A11D-C3C0E6656AB0}" type="slidenum">
              <a:rPr kumimoji="0" lang="zh-TW" altLang="en-US"/>
              <a:pPr eaLnBrk="1" hangingPunct="1"/>
              <a:t>38</a:t>
            </a:fld>
            <a:endParaRPr kumimoji="0" lang="en-US" altLang="zh-TW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29870F9-8D4A-41B6-B1AA-6A3C5D742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2C347A34-ED9D-4EC8-9ADB-FE104F62AD3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82800" y="188913"/>
            <a:ext cx="4719638" cy="6480175"/>
          </a:xfr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編號版面配置區 3">
            <a:extLst>
              <a:ext uri="{FF2B5EF4-FFF2-40B4-BE49-F238E27FC236}">
                <a16:creationId xmlns:a16="http://schemas.microsoft.com/office/drawing/2014/main" id="{68B66212-8F3A-4914-A608-F0C9CE561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0710B70-297D-4DD0-907C-4213FE0BA6F9}" type="slidenum">
              <a:rPr kumimoji="0" lang="zh-TW" altLang="en-US"/>
              <a:pPr eaLnBrk="1" hangingPunct="1"/>
              <a:t>39</a:t>
            </a:fld>
            <a:endParaRPr kumimoji="0" lang="en-US" altLang="zh-TW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E5F8881B-EDF5-479F-9B31-16D70A99B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10FECEC-5F22-416E-8C9A-D7F8A55FC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77788"/>
            <a:ext cx="8847138" cy="64087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Fig.</a:t>
            </a:r>
            <a:r>
              <a:rPr lang="en-US" altLang="zh-TW" sz="1200" dirty="0"/>
              <a:t> </a:t>
            </a:r>
            <a:r>
              <a:rPr lang="en-US" altLang="zh-TW" dirty="0"/>
              <a:t>6.26 shows a system combining several monochrome images into a single color composite.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This type of approach is frequently used in multispectral image processing.</a:t>
            </a:r>
            <a:endParaRPr lang="zh-TW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Fig. 6.27(a)~(d) shows 4 images in bands 1~4 in Fig.</a:t>
            </a:r>
            <a:r>
              <a:rPr lang="en-US" altLang="zh-TW" sz="2000" dirty="0"/>
              <a:t> </a:t>
            </a:r>
            <a:r>
              <a:rPr lang="en-US" altLang="zh-TW" dirty="0"/>
              <a:t>1.10, Fig. 6.27(e) shows the color composite image with (a)~(c) as the R, G, B components, and Fig. 6.27(f) shows the color composite image with (d), (b), (c) as the R, G, B components, respectively.</a:t>
            </a:r>
            <a:endParaRPr lang="zh-TW" altLang="en-US" dirty="0"/>
          </a:p>
        </p:txBody>
      </p:sp>
      <p:pic>
        <p:nvPicPr>
          <p:cNvPr id="54277" name="Picture 4">
            <a:extLst>
              <a:ext uri="{FF2B5EF4-FFF2-40B4-BE49-F238E27FC236}">
                <a16:creationId xmlns:a16="http://schemas.microsoft.com/office/drawing/2014/main" id="{6AE27BF4-A475-4F0C-AB5E-CE3A0294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67113"/>
            <a:ext cx="70564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3">
            <a:extLst>
              <a:ext uri="{FF2B5EF4-FFF2-40B4-BE49-F238E27FC236}">
                <a16:creationId xmlns:a16="http://schemas.microsoft.com/office/drawing/2014/main" id="{B31F67D9-8F6F-4FED-A94D-EA7370836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F1325606-2AD7-4DB9-A751-AF38FB32A584}" type="slidenum">
              <a:rPr kumimoji="0" lang="zh-TW" altLang="en-US"/>
              <a:pPr eaLnBrk="1" hangingPunct="1"/>
              <a:t>4</a:t>
            </a:fld>
            <a:endParaRPr kumimoji="0" lang="en-US" altLang="zh-TW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243182B-7070-4EBD-84D5-77FE398EB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BF9899B-7CFF-4CB2-9576-C0CAD9CC4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6.3 shows average experimental curves detailing the absorption of light by the red, green, and blue cones in the eye.</a:t>
            </a:r>
          </a:p>
          <a:p>
            <a:pPr eaLnBrk="1" hangingPunct="1"/>
            <a:endParaRPr lang="zh-TW" altLang="en-US"/>
          </a:p>
        </p:txBody>
      </p:sp>
      <p:pic>
        <p:nvPicPr>
          <p:cNvPr id="26629" name="Picture 4">
            <a:extLst>
              <a:ext uri="{FF2B5EF4-FFF2-40B4-BE49-F238E27FC236}">
                <a16:creationId xmlns:a16="http://schemas.microsoft.com/office/drawing/2014/main" id="{8754ABA8-7CCD-4F96-B930-FDBAB96C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272337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3">
            <a:extLst>
              <a:ext uri="{FF2B5EF4-FFF2-40B4-BE49-F238E27FC236}">
                <a16:creationId xmlns:a16="http://schemas.microsoft.com/office/drawing/2014/main" id="{0F038A70-6685-4884-8D93-AC2DA9031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D54A513-D437-457E-9A70-CC24675033D5}" type="slidenum">
              <a:rPr kumimoji="0" lang="zh-TW" altLang="en-US"/>
              <a:pPr eaLnBrk="1" hangingPunct="1"/>
              <a:t>40</a:t>
            </a:fld>
            <a:endParaRPr kumimoji="0" lang="en-US" altLang="zh-TW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ADE9E2A-D511-4048-95B6-48557E050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grpSp>
        <p:nvGrpSpPr>
          <p:cNvPr id="55300" name="Group 6">
            <a:extLst>
              <a:ext uri="{FF2B5EF4-FFF2-40B4-BE49-F238E27FC236}">
                <a16:creationId xmlns:a16="http://schemas.microsoft.com/office/drawing/2014/main" id="{1A4A416D-9DB6-4A51-B4E0-83372A610DD9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0"/>
            <a:ext cx="6048375" cy="6858000"/>
            <a:chOff x="884" y="0"/>
            <a:chExt cx="2641" cy="3652"/>
          </a:xfrm>
        </p:grpSpPr>
        <p:pic>
          <p:nvPicPr>
            <p:cNvPr id="55301" name="Picture 4">
              <a:extLst>
                <a:ext uri="{FF2B5EF4-FFF2-40B4-BE49-F238E27FC236}">
                  <a16:creationId xmlns:a16="http://schemas.microsoft.com/office/drawing/2014/main" id="{33F49B6B-2C57-4EEB-90F4-FE906B456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0"/>
              <a:ext cx="2215" cy="3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2" name="Picture 5">
              <a:extLst>
                <a:ext uri="{FF2B5EF4-FFF2-40B4-BE49-F238E27FC236}">
                  <a16:creationId xmlns:a16="http://schemas.microsoft.com/office/drawing/2014/main" id="{CC95572E-119C-42C0-96D2-A529214E3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3294"/>
              <a:ext cx="2641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編號版面配置區 3">
            <a:extLst>
              <a:ext uri="{FF2B5EF4-FFF2-40B4-BE49-F238E27FC236}">
                <a16:creationId xmlns:a16="http://schemas.microsoft.com/office/drawing/2014/main" id="{E244903C-E06D-4E82-9F31-8C554AD1D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C5BDB93-2A8B-4301-BE61-F00331FDEED0}" type="slidenum">
              <a:rPr kumimoji="0" lang="zh-TW" altLang="en-US"/>
              <a:pPr eaLnBrk="1" hangingPunct="1"/>
              <a:t>41</a:t>
            </a:fld>
            <a:endParaRPr kumimoji="0" lang="en-US" altLang="zh-TW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95F58069-7C57-427D-952B-0AC79A77BC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9B07DA2-11F6-45B0-8AA3-B729B26AA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88913"/>
            <a:ext cx="8847138" cy="6408737"/>
          </a:xfrm>
        </p:spPr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6.28 shows the pseudocolor rendition of Jupiter Moon Io.</a:t>
            </a:r>
            <a:endParaRPr lang="zh-TW" altLang="en-US"/>
          </a:p>
        </p:txBody>
      </p:sp>
      <p:pic>
        <p:nvPicPr>
          <p:cNvPr id="56325" name="Picture 4">
            <a:extLst>
              <a:ext uri="{FF2B5EF4-FFF2-40B4-BE49-F238E27FC236}">
                <a16:creationId xmlns:a16="http://schemas.microsoft.com/office/drawing/2014/main" id="{EFF567E8-20D4-4114-B70E-7CEC1C17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647700"/>
            <a:ext cx="5957888" cy="602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投影片編號版面配置區 3">
            <a:extLst>
              <a:ext uri="{FF2B5EF4-FFF2-40B4-BE49-F238E27FC236}">
                <a16:creationId xmlns:a16="http://schemas.microsoft.com/office/drawing/2014/main" id="{82536186-6BF7-4FB8-AFE4-3E38E6F40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F3056D2-BD76-4FC5-8D0C-8B381D6055A8}" type="slidenum">
              <a:rPr kumimoji="0" lang="zh-TW" altLang="en-US"/>
              <a:pPr eaLnBrk="1" hangingPunct="1"/>
              <a:t>42</a:t>
            </a:fld>
            <a:endParaRPr kumimoji="0" lang="en-US" altLang="zh-TW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98F6C785-9644-458D-910A-10AC906CA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Full-Color Image Processing</a:t>
            </a:r>
            <a:endParaRPr lang="zh-TW" altLang="en-US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00ED70BB-3A10-4A09-BB29-1D195ABE2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908050"/>
            <a:ext cx="8847138" cy="5949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Two categories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(1)	We process each component image individually and 	then form a composite processed color image.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/>
              <a:t>	(2) We work with color pixels directly.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/>
              <a:t>Let </a:t>
            </a:r>
            <a:r>
              <a:rPr lang="en-US" altLang="zh-TW" b="1"/>
              <a:t>c</a:t>
            </a:r>
            <a:r>
              <a:rPr lang="en-US" altLang="zh-TW"/>
              <a:t> represent an arbitrary vector in RGB color space:</a:t>
            </a:r>
          </a:p>
          <a:p>
            <a:pPr algn="r" eaLnBrk="1" hangingPunct="1">
              <a:lnSpc>
                <a:spcPct val="22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(6.4-1)</a:t>
            </a:r>
          </a:p>
          <a:p>
            <a:pPr algn="r" eaLnBrk="1" hangingPunct="1">
              <a:lnSpc>
                <a:spcPct val="380000"/>
              </a:lnSpc>
              <a:buFont typeface="Wingdings" panose="05000000000000000000" pitchFamily="2" charset="2"/>
              <a:buNone/>
            </a:pPr>
            <a:r>
              <a:rPr lang="en-US" altLang="zh-TW"/>
              <a:t>	(6.4-2)</a:t>
            </a:r>
          </a:p>
          <a:p>
            <a:pPr eaLnBrk="1" hangingPunct="1">
              <a:lnSpc>
                <a:spcPct val="80000"/>
              </a:lnSpc>
              <a:spcBef>
                <a:spcPct val="95000"/>
              </a:spcBef>
              <a:buFont typeface="Wingdings" panose="05000000000000000000" pitchFamily="2" charset="2"/>
              <a:buNone/>
            </a:pPr>
            <a:r>
              <a:rPr lang="en-US" altLang="zh-TW"/>
              <a:t>	For an image of size </a:t>
            </a:r>
            <a:r>
              <a:rPr lang="en-US" altLang="zh-TW" i="1"/>
              <a:t>M </a:t>
            </a:r>
            <a:r>
              <a:rPr lang="en-US" altLang="zh-TW"/>
              <a:t>× </a:t>
            </a:r>
            <a:r>
              <a:rPr lang="en-US" altLang="zh-TW" i="1"/>
              <a:t>N</a:t>
            </a:r>
            <a:r>
              <a:rPr lang="en-US" altLang="zh-TW"/>
              <a:t>, there are </a:t>
            </a:r>
            <a:r>
              <a:rPr lang="en-US" altLang="zh-TW" i="1"/>
              <a:t>MN</a:t>
            </a:r>
            <a:r>
              <a:rPr lang="en-US" altLang="zh-TW"/>
              <a:t> such vectors, </a:t>
            </a:r>
            <a:r>
              <a:rPr lang="en-US" altLang="zh-TW" b="1"/>
              <a:t>c</a:t>
            </a:r>
            <a:r>
              <a:rPr lang="en-US" altLang="zh-TW"/>
              <a:t>(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), for </a:t>
            </a:r>
            <a:r>
              <a:rPr lang="en-US" altLang="zh-TW" i="1"/>
              <a:t>x </a:t>
            </a:r>
            <a:r>
              <a:rPr lang="en-US" altLang="zh-TW"/>
              <a:t>= 0, 1, 2, 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 </a:t>
            </a:r>
            <a:r>
              <a:rPr lang="en-US" altLang="zh-TW" i="1"/>
              <a:t>M</a:t>
            </a:r>
            <a:r>
              <a:rPr lang="en-US" altLang="zh-TW"/>
              <a:t>-1; </a:t>
            </a:r>
            <a:r>
              <a:rPr lang="en-US" altLang="zh-TW" i="1"/>
              <a:t>y</a:t>
            </a:r>
            <a:r>
              <a:rPr lang="en-US" altLang="zh-TW"/>
              <a:t> = 0, 1, 2, 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 </a:t>
            </a:r>
            <a:r>
              <a:rPr lang="en-US" altLang="zh-TW" i="1"/>
              <a:t>N</a:t>
            </a:r>
            <a:r>
              <a:rPr lang="en-US" altLang="zh-TW"/>
              <a:t>-1.</a:t>
            </a:r>
            <a:endParaRPr lang="zh-TW" altLang="en-US"/>
          </a:p>
        </p:txBody>
      </p:sp>
      <p:graphicFrame>
        <p:nvGraphicFramePr>
          <p:cNvPr id="7170" name="Object 4">
            <a:extLst>
              <a:ext uri="{FF2B5EF4-FFF2-40B4-BE49-F238E27FC236}">
                <a16:creationId xmlns:a16="http://schemas.microsoft.com/office/drawing/2014/main" id="{79F74038-FEEE-41BE-A311-179545F308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2852738"/>
          <a:ext cx="2706688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方程式" r:id="rId3" imgW="1168200" imgH="711000" progId="Equation.3">
                  <p:embed/>
                </p:oleObj>
              </mc:Choice>
              <mc:Fallback>
                <p:oleObj name="方程式" r:id="rId3" imgW="116820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852738"/>
                        <a:ext cx="2706688" cy="16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>
            <a:extLst>
              <a:ext uri="{FF2B5EF4-FFF2-40B4-BE49-F238E27FC236}">
                <a16:creationId xmlns:a16="http://schemas.microsoft.com/office/drawing/2014/main" id="{3B0DDB28-7468-4BD3-83BC-A77C67AC3C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8013" y="4451350"/>
          <a:ext cx="45656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方程式" r:id="rId5" imgW="1981080" imgH="711000" progId="Equation.3">
                  <p:embed/>
                </p:oleObj>
              </mc:Choice>
              <mc:Fallback>
                <p:oleObj name="方程式" r:id="rId5" imgW="198108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4451350"/>
                        <a:ext cx="456565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編號版面配置區 3">
            <a:extLst>
              <a:ext uri="{FF2B5EF4-FFF2-40B4-BE49-F238E27FC236}">
                <a16:creationId xmlns:a16="http://schemas.microsoft.com/office/drawing/2014/main" id="{840D54F1-BED8-46FF-B8E7-DEFBF5B42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2E7A7CB-675B-4934-9556-C388D18E8442}" type="slidenum">
              <a:rPr kumimoji="0" lang="zh-TW" altLang="en-US"/>
              <a:pPr eaLnBrk="1" hangingPunct="1"/>
              <a:t>43</a:t>
            </a:fld>
            <a:endParaRPr kumimoji="0" lang="en-US" altLang="zh-TW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EE11BD38-F9D7-42E8-B00F-9EBD37596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2CD85E9-D326-44DE-A655-DEF7459AE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Fig. 6.29 shows the spatial masks for gray-scale and RGB color images.</a:t>
            </a:r>
            <a:endParaRPr lang="zh-TW" altLang="en-US"/>
          </a:p>
        </p:txBody>
      </p:sp>
      <p:pic>
        <p:nvPicPr>
          <p:cNvPr id="57349" name="Picture 4">
            <a:extLst>
              <a:ext uri="{FF2B5EF4-FFF2-40B4-BE49-F238E27FC236}">
                <a16:creationId xmlns:a16="http://schemas.microsoft.com/office/drawing/2014/main" id="{FAE01552-5A0C-4B57-ACC2-3F5DB536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8064500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投影片編號版面配置區 3">
            <a:extLst>
              <a:ext uri="{FF2B5EF4-FFF2-40B4-BE49-F238E27FC236}">
                <a16:creationId xmlns:a16="http://schemas.microsoft.com/office/drawing/2014/main" id="{5662F6D0-98B9-49A9-8881-443EA7004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68DF58A-5815-49CE-A090-5178648AF4AD}" type="slidenum">
              <a:rPr kumimoji="0" lang="zh-TW" altLang="en-US"/>
              <a:pPr eaLnBrk="1" hangingPunct="1"/>
              <a:t>44</a:t>
            </a:fld>
            <a:endParaRPr kumimoji="0" lang="en-US" altLang="zh-TW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3003512-9174-47DC-A25A-6CDA1D952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Transformations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4926216A-AD78-41DF-9255-53111524D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898525"/>
            <a:ext cx="8847138" cy="59499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Color transformations deal with processing the components of a color image within the context of a single color model.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The color transformation:</a:t>
            </a:r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(6.5-1)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where </a:t>
            </a:r>
            <a:r>
              <a:rPr lang="en-US" altLang="zh-TW" i="1" dirty="0"/>
              <a:t>f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</a:t>
            </a:r>
            <a:r>
              <a:rPr lang="en-US" altLang="zh-TW" i="1" dirty="0"/>
              <a:t> </a:t>
            </a:r>
            <a:r>
              <a:rPr lang="en-US" altLang="zh-TW" dirty="0"/>
              <a:t>is a color input image, </a:t>
            </a:r>
            <a:r>
              <a:rPr lang="en-US" altLang="zh-TW" i="1" dirty="0"/>
              <a:t>g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</a:t>
            </a:r>
            <a:r>
              <a:rPr lang="en-US" altLang="zh-TW" i="1" dirty="0"/>
              <a:t> y</a:t>
            </a:r>
            <a:r>
              <a:rPr lang="en-US" altLang="zh-TW" dirty="0"/>
              <a:t>) is the transformed or processed color output image, and </a:t>
            </a:r>
            <a:r>
              <a:rPr lang="en-US" altLang="zh-TW" i="1" dirty="0"/>
              <a:t>T</a:t>
            </a:r>
            <a:r>
              <a:rPr lang="en-US" altLang="zh-TW" dirty="0"/>
              <a:t> is an operator on  </a:t>
            </a:r>
            <a:r>
              <a:rPr lang="en-US" altLang="zh-TW" i="1" dirty="0"/>
              <a:t>f </a:t>
            </a:r>
            <a:r>
              <a:rPr lang="en-US" altLang="zh-TW" dirty="0"/>
              <a:t>over a spatial neighborhood of 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</a:t>
            </a:r>
            <a:r>
              <a:rPr lang="en-US" altLang="zh-TW" i="1" dirty="0"/>
              <a:t>.</a:t>
            </a:r>
            <a:endParaRPr lang="en-US" altLang="zh-TW" dirty="0"/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The color transformations of the form:</a:t>
            </a:r>
          </a:p>
          <a:p>
            <a:pPr algn="r" eaLnBrk="1" hangingPunct="1">
              <a:lnSpc>
                <a:spcPct val="90000"/>
              </a:lnSpc>
              <a:buNone/>
            </a:pPr>
            <a:r>
              <a:rPr lang="zh-TW" altLang="en-US" dirty="0"/>
              <a:t>			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</a:t>
            </a:r>
            <a:r>
              <a:rPr lang="en-US" altLang="zh-TW" i="1" dirty="0" err="1"/>
              <a:t>T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(</a:t>
            </a:r>
            <a:r>
              <a:rPr lang="en-US" altLang="zh-TW" i="1" dirty="0"/>
              <a:t>r</a:t>
            </a:r>
            <a:r>
              <a:rPr lang="en-US" altLang="zh-TW" sz="2400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r</a:t>
            </a:r>
            <a:r>
              <a:rPr lang="en-US" altLang="zh-TW" sz="2400" baseline="-25000" dirty="0"/>
              <a:t>2</a:t>
            </a:r>
            <a:r>
              <a:rPr lang="en-US" altLang="zh-TW" dirty="0"/>
              <a:t>, 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en-US" altLang="zh-TW" i="1" dirty="0" err="1"/>
              <a:t>r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),      </a:t>
            </a:r>
            <a:r>
              <a:rPr lang="en-US" altLang="zh-TW" i="1" dirty="0" err="1"/>
              <a:t>i</a:t>
            </a:r>
            <a:r>
              <a:rPr lang="en-US" altLang="zh-TW" dirty="0"/>
              <a:t> = 1, 2, 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en-US" altLang="zh-TW" i="1" dirty="0"/>
              <a:t>n</a:t>
            </a:r>
            <a:r>
              <a:rPr lang="en-US" altLang="zh-TW" dirty="0"/>
              <a:t>,      (6.5-2)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where </a:t>
            </a:r>
            <a:r>
              <a:rPr lang="en-US" altLang="zh-TW" i="1" dirty="0" err="1"/>
              <a:t>r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and 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are variables denoting the color components of </a:t>
            </a:r>
            <a:r>
              <a:rPr lang="en-US" altLang="zh-TW" i="1" dirty="0"/>
              <a:t>f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 and </a:t>
            </a:r>
            <a:r>
              <a:rPr lang="en-US" altLang="zh-TW" i="1" dirty="0"/>
              <a:t>g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 at any point (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), </a:t>
            </a:r>
            <a:r>
              <a:rPr lang="en-US" altLang="zh-TW" i="1" dirty="0"/>
              <a:t>n</a:t>
            </a:r>
            <a:r>
              <a:rPr lang="en-US" altLang="zh-TW" dirty="0"/>
              <a:t> is the number of color components, and {</a:t>
            </a:r>
            <a:r>
              <a:rPr lang="en-US" altLang="zh-TW" i="1" dirty="0"/>
              <a:t>T</a:t>
            </a:r>
            <a:r>
              <a:rPr lang="en-US" altLang="zh-TW" sz="2400" baseline="-25000" dirty="0"/>
              <a:t>1</a:t>
            </a:r>
            <a:r>
              <a:rPr lang="en-US" altLang="zh-TW" i="1" dirty="0"/>
              <a:t>, T</a:t>
            </a:r>
            <a:r>
              <a:rPr lang="en-US" altLang="zh-TW" sz="2400" baseline="-25000" dirty="0"/>
              <a:t>2</a:t>
            </a:r>
            <a:r>
              <a:rPr lang="en-US" altLang="zh-TW" i="1" dirty="0"/>
              <a:t>, </a:t>
            </a:r>
            <a:r>
              <a:rPr lang="en-US" altLang="zh-TW" i="1" dirty="0">
                <a:latin typeface="Arial" panose="020B0604020202020204" pitchFamily="34" charset="0"/>
              </a:rPr>
              <a:t>…</a:t>
            </a:r>
            <a:r>
              <a:rPr lang="en-US" altLang="zh-TW" i="1" dirty="0"/>
              <a:t>, T</a:t>
            </a:r>
            <a:r>
              <a:rPr lang="en-US" altLang="zh-TW" i="1" baseline="-25000" dirty="0"/>
              <a:t>n</a:t>
            </a:r>
            <a:r>
              <a:rPr lang="en-US" altLang="zh-TW" dirty="0"/>
              <a:t>} is a set of </a:t>
            </a:r>
            <a:r>
              <a:rPr lang="en-US" altLang="zh-TW" i="1" dirty="0"/>
              <a:t>color</a:t>
            </a:r>
            <a:r>
              <a:rPr lang="en-US" altLang="zh-TW" dirty="0"/>
              <a:t> </a:t>
            </a:r>
            <a:r>
              <a:rPr lang="en-US" altLang="zh-TW" i="1" dirty="0"/>
              <a:t>transformation </a:t>
            </a:r>
            <a:r>
              <a:rPr lang="en-US" altLang="zh-TW" dirty="0"/>
              <a:t> </a:t>
            </a:r>
            <a:r>
              <a:rPr lang="en-US" altLang="zh-TW" i="1" dirty="0"/>
              <a:t>functions</a:t>
            </a:r>
            <a:r>
              <a:rPr lang="en-US" altLang="zh-TW" dirty="0"/>
              <a:t> that operate on </a:t>
            </a:r>
            <a:r>
              <a:rPr lang="en-US" altLang="zh-TW" i="1" dirty="0" err="1"/>
              <a:t>r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to produce 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i</a:t>
            </a:r>
            <a:r>
              <a:rPr lang="en-US" altLang="zh-TW" i="1" dirty="0"/>
              <a:t>.</a:t>
            </a:r>
          </a:p>
        </p:txBody>
      </p:sp>
      <p:graphicFrame>
        <p:nvGraphicFramePr>
          <p:cNvPr id="8194" name="Object 4">
            <a:extLst>
              <a:ext uri="{FF2B5EF4-FFF2-40B4-BE49-F238E27FC236}">
                <a16:creationId xmlns:a16="http://schemas.microsoft.com/office/drawing/2014/main" id="{35C1E2B8-3AFB-4755-AF8A-1C61E3F0EA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197100"/>
          <a:ext cx="26971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方程式" r:id="rId3" imgW="1231560" imgH="215640" progId="Equation.3">
                  <p:embed/>
                </p:oleObj>
              </mc:Choice>
              <mc:Fallback>
                <p:oleObj name="方程式" r:id="rId3" imgW="12315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197100"/>
                        <a:ext cx="26971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5DA6C301-98F5-446D-BE2B-DE2ACB3D2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821238" y="2452687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編號版面配置區 3">
            <a:extLst>
              <a:ext uri="{FF2B5EF4-FFF2-40B4-BE49-F238E27FC236}">
                <a16:creationId xmlns:a16="http://schemas.microsoft.com/office/drawing/2014/main" id="{DF4CC70A-1603-4F7D-AF9A-38E832F31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CE7C8A1-2625-4282-8D57-7B75E90F50B9}" type="slidenum">
              <a:rPr kumimoji="0" lang="zh-TW" altLang="en-US"/>
              <a:pPr eaLnBrk="1" hangingPunct="1"/>
              <a:t>45</a:t>
            </a:fld>
            <a:endParaRPr kumimoji="0" lang="en-US" altLang="zh-TW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D7A0BC6-7F0B-4CCC-885E-7EBA16B7C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AAB2AD80-D0DD-4590-91D8-B31C77CE7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58775"/>
            <a:ext cx="3816350" cy="6238875"/>
          </a:xfrm>
        </p:spPr>
        <p:txBody>
          <a:bodyPr/>
          <a:lstStyle/>
          <a:p>
            <a:pPr eaLnBrk="1" hangingPunct="1"/>
            <a:r>
              <a:rPr lang="en-US" altLang="zh-TW"/>
              <a:t>Fig. 6.30 shows a high-resolution color image of a bowl of strawberries and cop of coffee and its various color-space components.</a:t>
            </a:r>
            <a:endParaRPr lang="zh-TW" altLang="en-US"/>
          </a:p>
        </p:txBody>
      </p:sp>
      <p:grpSp>
        <p:nvGrpSpPr>
          <p:cNvPr id="58373" name="Group 6">
            <a:extLst>
              <a:ext uri="{FF2B5EF4-FFF2-40B4-BE49-F238E27FC236}">
                <a16:creationId xmlns:a16="http://schemas.microsoft.com/office/drawing/2014/main" id="{607AB010-439E-466C-97B3-B9CAD65AFAD1}"/>
              </a:ext>
            </a:extLst>
          </p:cNvPr>
          <p:cNvGrpSpPr>
            <a:grpSpLocks/>
          </p:cNvGrpSpPr>
          <p:nvPr/>
        </p:nvGrpSpPr>
        <p:grpSpPr bwMode="auto">
          <a:xfrm>
            <a:off x="2122488" y="188913"/>
            <a:ext cx="6913562" cy="6408737"/>
            <a:chOff x="1292" y="436"/>
            <a:chExt cx="4067" cy="3452"/>
          </a:xfrm>
        </p:grpSpPr>
        <p:pic>
          <p:nvPicPr>
            <p:cNvPr id="58374" name="Picture 4">
              <a:extLst>
                <a:ext uri="{FF2B5EF4-FFF2-40B4-BE49-F238E27FC236}">
                  <a16:creationId xmlns:a16="http://schemas.microsoft.com/office/drawing/2014/main" id="{3ADBC64E-E7C8-43FD-8B27-8359EEDCE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436"/>
              <a:ext cx="2821" cy="3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5" name="Picture 5">
              <a:extLst>
                <a:ext uri="{FF2B5EF4-FFF2-40B4-BE49-F238E27FC236}">
                  <a16:creationId xmlns:a16="http://schemas.microsoft.com/office/drawing/2014/main" id="{1968C853-764B-4464-9621-CEC77B674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621"/>
              <a:ext cx="4067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投影片編號版面配置區 3">
            <a:extLst>
              <a:ext uri="{FF2B5EF4-FFF2-40B4-BE49-F238E27FC236}">
                <a16:creationId xmlns:a16="http://schemas.microsoft.com/office/drawing/2014/main" id="{2BF8A066-84E1-4B74-A2A3-152F85BB0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B658E80-C8E8-474C-A55B-DAAB9A6C0FC1}" type="slidenum">
              <a:rPr kumimoji="0" lang="zh-TW" altLang="en-US"/>
              <a:pPr eaLnBrk="1" hangingPunct="1"/>
              <a:t>46</a:t>
            </a:fld>
            <a:endParaRPr kumimoji="0" lang="en-US" altLang="zh-TW"/>
          </a:p>
        </p:txBody>
      </p:sp>
      <p:sp>
        <p:nvSpPr>
          <p:cNvPr id="9222" name="Rectangle 2">
            <a:extLst>
              <a:ext uri="{FF2B5EF4-FFF2-40B4-BE49-F238E27FC236}">
                <a16:creationId xmlns:a16="http://schemas.microsoft.com/office/drawing/2014/main" id="{39C1811D-3C64-48A6-9264-AA796C407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223" name="Rectangle 3">
            <a:extLst>
              <a:ext uri="{FF2B5EF4-FFF2-40B4-BE49-F238E27FC236}">
                <a16:creationId xmlns:a16="http://schemas.microsoft.com/office/drawing/2014/main" id="{E1AED64C-6F65-437F-8438-ED101FD29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Suppose that we wish to modify the intensity of the image in Fig. 6.30(a) using: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(6.5-3)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 0 &lt; </a:t>
            </a:r>
            <a:r>
              <a:rPr lang="en-US" altLang="zh-TW" i="1" dirty="0"/>
              <a:t>k </a:t>
            </a:r>
            <a:r>
              <a:rPr lang="en-US" altLang="zh-TW" dirty="0"/>
              <a:t>&lt; 1. In the HSI color space, this can be done by:</a:t>
            </a:r>
          </a:p>
          <a:p>
            <a:pPr algn="r" eaLnBrk="1" hangingPunct="1">
              <a:buNone/>
            </a:pPr>
            <a:r>
              <a:rPr lang="en-US" altLang="zh-TW" i="1" dirty="0"/>
              <a:t>s</a:t>
            </a:r>
            <a:r>
              <a:rPr lang="en-US" altLang="zh-TW" baseline="-25000" dirty="0"/>
              <a:t>3</a:t>
            </a:r>
            <a:r>
              <a:rPr lang="en-US" altLang="zh-TW" dirty="0"/>
              <a:t> = </a:t>
            </a:r>
            <a:r>
              <a:rPr lang="en-US" altLang="zh-TW" i="1" dirty="0"/>
              <a:t>kr</a:t>
            </a:r>
            <a:r>
              <a:rPr lang="en-US" altLang="zh-TW" baseline="-25000" dirty="0"/>
              <a:t>3</a:t>
            </a:r>
            <a:r>
              <a:rPr lang="en-US" altLang="zh-TW" i="1" dirty="0"/>
              <a:t>, </a:t>
            </a:r>
            <a:r>
              <a:rPr lang="en-US" altLang="zh-TW" dirty="0"/>
              <a:t>					(6.5-4)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</a:t>
            </a:r>
            <a:r>
              <a:rPr lang="en-US" altLang="zh-TW" i="1" dirty="0"/>
              <a:t> s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= r</a:t>
            </a:r>
            <a:r>
              <a:rPr lang="en-US" altLang="zh-TW" baseline="-25000" dirty="0"/>
              <a:t>1</a:t>
            </a:r>
            <a:r>
              <a:rPr lang="en-US" altLang="zh-TW" dirty="0"/>
              <a:t> and </a:t>
            </a:r>
            <a:r>
              <a:rPr lang="en-US" altLang="zh-TW" i="1" dirty="0"/>
              <a:t>s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= r</a:t>
            </a:r>
            <a:r>
              <a:rPr lang="en-US" altLang="zh-TW" baseline="-25000" dirty="0"/>
              <a:t>2</a:t>
            </a:r>
            <a:r>
              <a:rPr lang="en-US" altLang="zh-TW" dirty="0"/>
              <a:t>. In the RGB color space, three components must be transformed: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(6.5-5)</a:t>
            </a:r>
          </a:p>
          <a:p>
            <a:pPr eaLnBrk="1" hangingPunct="1">
              <a:buNone/>
            </a:pPr>
            <a:r>
              <a:rPr lang="en-US" altLang="zh-TW" dirty="0"/>
              <a:t>	The CMY space requires a similar set of linear transformations: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(6.5-6)</a:t>
            </a:r>
          </a:p>
          <a:p>
            <a:pPr eaLnBrk="1" hangingPunct="1"/>
            <a:endParaRPr lang="zh-TW" altLang="en-US" dirty="0"/>
          </a:p>
        </p:txBody>
      </p:sp>
      <p:graphicFrame>
        <p:nvGraphicFramePr>
          <p:cNvPr id="9218" name="Object 4">
            <a:extLst>
              <a:ext uri="{FF2B5EF4-FFF2-40B4-BE49-F238E27FC236}">
                <a16:creationId xmlns:a16="http://schemas.microsoft.com/office/drawing/2014/main" id="{2D7B903A-0592-41DB-89BC-041942E80B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8550" y="1298575"/>
          <a:ext cx="256381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方程式" r:id="rId3" imgW="1130040" imgH="203040" progId="Equation.3">
                  <p:embed/>
                </p:oleObj>
              </mc:Choice>
              <mc:Fallback>
                <p:oleObj name="方程式" r:id="rId3" imgW="11300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1298575"/>
                        <a:ext cx="256381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>
            <a:extLst>
              <a:ext uri="{FF2B5EF4-FFF2-40B4-BE49-F238E27FC236}">
                <a16:creationId xmlns:a16="http://schemas.microsoft.com/office/drawing/2014/main" id="{F4E5F7B8-308E-42E2-AFD0-08FDA73F6E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962559"/>
              </p:ext>
            </p:extLst>
          </p:nvPr>
        </p:nvGraphicFramePr>
        <p:xfrm>
          <a:off x="2176848" y="3778963"/>
          <a:ext cx="3852000" cy="57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" name="方程式" r:id="rId5" imgW="1536480" imgH="228600" progId="Equation.3">
                  <p:embed/>
                </p:oleObj>
              </mc:Choice>
              <mc:Fallback>
                <p:oleObj name="方程式" r:id="rId5" imgW="153648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848" y="3778963"/>
                        <a:ext cx="3852000" cy="574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">
            <a:extLst>
              <a:ext uri="{FF2B5EF4-FFF2-40B4-BE49-F238E27FC236}">
                <a16:creationId xmlns:a16="http://schemas.microsoft.com/office/drawing/2014/main" id="{7688E10D-33B8-4E65-90E5-64A41B8FCB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231120"/>
              </p:ext>
            </p:extLst>
          </p:nvPr>
        </p:nvGraphicFramePr>
        <p:xfrm>
          <a:off x="2178000" y="5172254"/>
          <a:ext cx="4788000" cy="5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" name="方程式" r:id="rId7" imgW="1904760" imgH="228600" progId="Equation.3">
                  <p:embed/>
                </p:oleObj>
              </mc:Choice>
              <mc:Fallback>
                <p:oleObj name="方程式" r:id="rId7" imgW="19047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00" y="5172254"/>
                        <a:ext cx="4788000" cy="574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B9828DBC-4983-4930-BCC2-E7D86C81BE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275856" y="4066054"/>
            <a:ext cx="72008" cy="1852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28982EA-15B2-42FB-896E-364C02748E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590130" y="5418596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編號版面配置區 3">
            <a:extLst>
              <a:ext uri="{FF2B5EF4-FFF2-40B4-BE49-F238E27FC236}">
                <a16:creationId xmlns:a16="http://schemas.microsoft.com/office/drawing/2014/main" id="{C69331D8-B86C-442E-878E-BF055DF4B5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87105EF-BB80-4F7C-8D9A-56140BC1B728}" type="slidenum">
              <a:rPr kumimoji="0" lang="zh-TW" altLang="en-US"/>
              <a:pPr eaLnBrk="1" hangingPunct="1"/>
              <a:t>47</a:t>
            </a:fld>
            <a:endParaRPr kumimoji="0" lang="en-US" altLang="zh-TW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F716DD8-6C42-464A-8C7E-79614BAAA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D4979F23-2040-4377-9EE7-2F7B557B7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6.31(b) shows the results of applying any of the transformations in Eqs. (6.5-4)~(6.5-6) to the image in Fig. 6.31(a) using </a:t>
            </a:r>
            <a:r>
              <a:rPr lang="en-US" altLang="zh-TW" i="1"/>
              <a:t>k </a:t>
            </a:r>
            <a:r>
              <a:rPr lang="en-US" altLang="zh-TW"/>
              <a:t>= 0.7.</a:t>
            </a:r>
            <a:endParaRPr lang="zh-TW" altLang="en-US"/>
          </a:p>
        </p:txBody>
      </p:sp>
      <p:pic>
        <p:nvPicPr>
          <p:cNvPr id="59397" name="Picture 4">
            <a:extLst>
              <a:ext uri="{FF2B5EF4-FFF2-40B4-BE49-F238E27FC236}">
                <a16:creationId xmlns:a16="http://schemas.microsoft.com/office/drawing/2014/main" id="{2D541132-4F63-4615-94B4-F1F512DE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78486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>
            <a:extLst>
              <a:ext uri="{FF2B5EF4-FFF2-40B4-BE49-F238E27FC236}">
                <a16:creationId xmlns:a16="http://schemas.microsoft.com/office/drawing/2014/main" id="{B285DD9F-D087-4A4D-A611-488E44E03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5116513"/>
            <a:ext cx="27035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3">
            <a:extLst>
              <a:ext uri="{FF2B5EF4-FFF2-40B4-BE49-F238E27FC236}">
                <a16:creationId xmlns:a16="http://schemas.microsoft.com/office/drawing/2014/main" id="{7100DAEB-B677-48C0-AFC1-BFCDDD8B6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9850F8A-5CDE-4F58-8A24-69920DB31A30}" type="slidenum">
              <a:rPr kumimoji="0" lang="zh-TW" altLang="en-US"/>
              <a:pPr eaLnBrk="1" hangingPunct="1"/>
              <a:t>48</a:t>
            </a:fld>
            <a:endParaRPr kumimoji="0" lang="en-US" altLang="zh-TW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036082C-9965-45FD-97BD-6A6AFF347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complements</a:t>
            </a:r>
            <a:endParaRPr lang="zh-TW" altLang="en-US"/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D0BD13E-DFF0-4043-A3D8-47418B82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The hues directly opposite one another on the color circle of Fig. 6.32 are called color complements.</a:t>
            </a:r>
            <a:endParaRPr lang="zh-TW" altLang="en-US" dirty="0"/>
          </a:p>
        </p:txBody>
      </p:sp>
      <p:pic>
        <p:nvPicPr>
          <p:cNvPr id="60421" name="Picture 4">
            <a:extLst>
              <a:ext uri="{FF2B5EF4-FFF2-40B4-BE49-F238E27FC236}">
                <a16:creationId xmlns:a16="http://schemas.microsoft.com/office/drawing/2014/main" id="{4C3EB568-405A-47AA-B317-50312AF6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90775"/>
            <a:ext cx="72009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編號版面配置區 3">
            <a:extLst>
              <a:ext uri="{FF2B5EF4-FFF2-40B4-BE49-F238E27FC236}">
                <a16:creationId xmlns:a16="http://schemas.microsoft.com/office/drawing/2014/main" id="{FD017C9B-1279-49CF-9A9A-DF2DCB2D8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C80ABED-62C0-4763-9F99-1AB4229FFAA3}" type="slidenum">
              <a:rPr kumimoji="0" lang="zh-TW" altLang="en-US"/>
              <a:pPr eaLnBrk="1" hangingPunct="1"/>
              <a:t>49</a:t>
            </a:fld>
            <a:endParaRPr kumimoji="0" lang="en-US" altLang="zh-TW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4F93B3CD-9275-4D78-9DD9-2505215AC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D6184F6-D47D-4C65-BF61-62AF058DA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96975"/>
            <a:ext cx="8847138" cy="5400675"/>
          </a:xfrm>
        </p:spPr>
        <p:txBody>
          <a:bodyPr/>
          <a:lstStyle/>
          <a:p>
            <a:pPr eaLnBrk="1" hangingPunct="1"/>
            <a:r>
              <a:rPr lang="en-US" altLang="zh-TW"/>
              <a:t>Fig. 6.33(a) and (c) shows the image from Fig. 6.30(a) and its color complement.</a:t>
            </a:r>
          </a:p>
          <a:p>
            <a:pPr lvl="1" eaLnBrk="1" hangingPunct="1"/>
            <a:r>
              <a:rPr lang="en-US" altLang="zh-TW"/>
              <a:t>The RGB transformations and its HSI approximation transformation used to compute the complement are plotted in Fig. 6.33(b).</a:t>
            </a:r>
          </a:p>
          <a:p>
            <a:pPr lvl="1" eaLnBrk="1" hangingPunct="1"/>
            <a:r>
              <a:rPr lang="en-US" altLang="zh-TW"/>
              <a:t>Fig.</a:t>
            </a:r>
            <a:r>
              <a:rPr lang="en-US" altLang="zh-TW" sz="400"/>
              <a:t> </a:t>
            </a:r>
            <a:r>
              <a:rPr lang="en-US" altLang="zh-TW"/>
              <a:t>6.33(d) shows the color complement using the HSI approximation transformation.</a:t>
            </a:r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3">
            <a:extLst>
              <a:ext uri="{FF2B5EF4-FFF2-40B4-BE49-F238E27FC236}">
                <a16:creationId xmlns:a16="http://schemas.microsoft.com/office/drawing/2014/main" id="{37F5C7B0-2266-44DB-8868-6B100C66D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536392F-C941-44A8-90EA-57869982F0AB}" type="slidenum">
              <a:rPr kumimoji="0" lang="zh-TW" altLang="en-US"/>
              <a:pPr eaLnBrk="1" hangingPunct="1"/>
              <a:t>5</a:t>
            </a:fld>
            <a:endParaRPr kumimoji="0" lang="en-US" altLang="zh-TW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C9B7EF0-6080-48DB-AB6A-94384AD28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465C9C8-BB4A-4FF8-BDA4-FE581FA34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20713"/>
            <a:ext cx="8847138" cy="5976937"/>
          </a:xfrm>
        </p:spPr>
        <p:txBody>
          <a:bodyPr/>
          <a:lstStyle/>
          <a:p>
            <a:pPr eaLnBrk="1" hangingPunct="1">
              <a:lnSpc>
                <a:spcPct val="107000"/>
              </a:lnSpc>
            </a:pPr>
            <a:r>
              <a:rPr lang="en-US" altLang="zh-TW"/>
              <a:t>The primary colors of light: R (red), G (green), and B (blue). The secondary colors of light: magenta (R+B), cyan (G+B), and yellow (R+G).</a:t>
            </a:r>
          </a:p>
          <a:p>
            <a:pPr eaLnBrk="1" hangingPunct="1">
              <a:lnSpc>
                <a:spcPct val="107000"/>
              </a:lnSpc>
            </a:pPr>
            <a:r>
              <a:rPr lang="en-US" altLang="zh-TW"/>
              <a:t>The primary colors of pigments: magenta, cyan, and yellow.</a:t>
            </a:r>
          </a:p>
          <a:p>
            <a:pPr eaLnBrk="1" hangingPunct="1">
              <a:lnSpc>
                <a:spcPct val="107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The secondary colors of pigments: R, G, B.</a:t>
            </a:r>
          </a:p>
          <a:p>
            <a:pPr eaLnBrk="1" hangingPunct="1">
              <a:lnSpc>
                <a:spcPct val="107000"/>
              </a:lnSpc>
            </a:pPr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6.4 shows the primary and secondary colors of light and pigment.</a:t>
            </a:r>
          </a:p>
          <a:p>
            <a:pPr eaLnBrk="1" hangingPunct="1">
              <a:lnSpc>
                <a:spcPct val="107000"/>
              </a:lnSpc>
            </a:pPr>
            <a:r>
              <a:rPr lang="en-US" altLang="zh-TW"/>
              <a:t>The characteristics distinguishing one color from another are brightness, hue, and saturation.</a:t>
            </a:r>
          </a:p>
          <a:p>
            <a:pPr lvl="1" eaLnBrk="1" hangingPunct="1">
              <a:lnSpc>
                <a:spcPct val="107000"/>
              </a:lnSpc>
            </a:pPr>
            <a:r>
              <a:rPr lang="en-US" altLang="zh-TW"/>
              <a:t>Hue and saturation together are called chromaticity, i.e., a color may be characterized by its brightness and chromaticity.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編號版面配置區 3">
            <a:extLst>
              <a:ext uri="{FF2B5EF4-FFF2-40B4-BE49-F238E27FC236}">
                <a16:creationId xmlns:a16="http://schemas.microsoft.com/office/drawing/2014/main" id="{FBF7070C-B38F-42FB-A012-C4928AC60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C026282-351D-41EF-966F-07B7D9FF1752}" type="slidenum">
              <a:rPr kumimoji="0" lang="zh-TW" altLang="en-US"/>
              <a:pPr eaLnBrk="1" hangingPunct="1"/>
              <a:t>50</a:t>
            </a:fld>
            <a:endParaRPr kumimoji="0" lang="en-US" altLang="zh-TW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CA64FD30-BA8C-4DC7-8870-D924FDCD9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2468" name="Picture 4">
            <a:extLst>
              <a:ext uri="{FF2B5EF4-FFF2-40B4-BE49-F238E27FC236}">
                <a16:creationId xmlns:a16="http://schemas.microsoft.com/office/drawing/2014/main" id="{0DD4F9C1-5128-4397-AFB8-96A2F0032E1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403225"/>
            <a:ext cx="7704138" cy="6157913"/>
          </a:xfr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編號版面配置區 3">
            <a:extLst>
              <a:ext uri="{FF2B5EF4-FFF2-40B4-BE49-F238E27FC236}">
                <a16:creationId xmlns:a16="http://schemas.microsoft.com/office/drawing/2014/main" id="{969AB19A-1AAE-4D0D-90CC-3D26FA61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3B44D33-B833-4F5A-A1CF-55514A044FFA}" type="slidenum">
              <a:rPr kumimoji="0" lang="zh-TW" altLang="en-US"/>
              <a:pPr eaLnBrk="1" hangingPunct="1"/>
              <a:t>51</a:t>
            </a:fld>
            <a:endParaRPr kumimoji="0" lang="en-US" altLang="zh-TW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F9082D2-6C21-4344-AF1C-85004369B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slicing</a:t>
            </a:r>
            <a:endParaRPr lang="zh-TW" altLang="en-US"/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7F7FB65-C879-4C10-953B-77156F5C4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Highlighting a specific range of colors in an image is useful for separation objects from their surroundings.</a:t>
            </a:r>
          </a:p>
          <a:p>
            <a:pPr eaLnBrk="1" hangingPunct="1"/>
            <a:r>
              <a:rPr lang="en-US" altLang="zh-TW"/>
              <a:t>Two possible methods: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(1)	display the colors of interest so that they stand out 	from the background,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	(2)	use the region defined by the colors as a mask for 	further processing.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投影片編號版面配置區 3">
            <a:extLst>
              <a:ext uri="{FF2B5EF4-FFF2-40B4-BE49-F238E27FC236}">
                <a16:creationId xmlns:a16="http://schemas.microsoft.com/office/drawing/2014/main" id="{0E1C074A-264D-4657-B0F4-AB8E10085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BF08C9A-BCED-4890-9985-598AB81AD9DF}" type="slidenum">
              <a:rPr kumimoji="0" lang="zh-TW" altLang="en-US"/>
              <a:pPr eaLnBrk="1" hangingPunct="1"/>
              <a:t>52</a:t>
            </a:fld>
            <a:endParaRPr kumimoji="0" lang="en-US" altLang="zh-TW"/>
          </a:p>
        </p:txBody>
      </p:sp>
      <p:sp>
        <p:nvSpPr>
          <p:cNvPr id="10247" name="Rectangle 2">
            <a:extLst>
              <a:ext uri="{FF2B5EF4-FFF2-40B4-BE49-F238E27FC236}">
                <a16:creationId xmlns:a16="http://schemas.microsoft.com/office/drawing/2014/main" id="{84A5706F-F1D3-403B-8659-1BEC0F300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0248" name="Rectangle 3">
            <a:extLst>
              <a:ext uri="{FF2B5EF4-FFF2-40B4-BE49-F238E27FC236}">
                <a16:creationId xmlns:a16="http://schemas.microsoft.com/office/drawing/2014/main" id="{7F75E69D-6A21-4E73-96E9-0CC316301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58775"/>
            <a:ext cx="8847138" cy="6499225"/>
          </a:xfrm>
        </p:spPr>
        <p:txBody>
          <a:bodyPr/>
          <a:lstStyle/>
          <a:p>
            <a:pPr eaLnBrk="1" hangingPunct="1"/>
            <a:r>
              <a:rPr lang="en-US" altLang="zh-TW" dirty="0"/>
              <a:t>One simple way to 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slice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en-US" altLang="zh-TW" dirty="0"/>
              <a:t> a color image is to map the colors outside some range of interest to a </a:t>
            </a:r>
            <a:r>
              <a:rPr lang="en-US" altLang="zh-TW" dirty="0" err="1"/>
              <a:t>nonprominent</a:t>
            </a:r>
            <a:r>
              <a:rPr lang="en-US" altLang="zh-TW" dirty="0"/>
              <a:t> neutral color.</a:t>
            </a:r>
          </a:p>
          <a:p>
            <a:pPr lvl="1" eaLnBrk="1" hangingPunct="1"/>
            <a:r>
              <a:rPr lang="en-US" altLang="zh-TW" dirty="0"/>
              <a:t>If the colors of interest are enclosed by a cube (or</a:t>
            </a:r>
            <a:r>
              <a:rPr lang="en-US" altLang="zh-TW" i="1" dirty="0"/>
              <a:t> hypercube</a:t>
            </a:r>
            <a:r>
              <a:rPr lang="en-US" altLang="zh-TW" dirty="0"/>
              <a:t> for </a:t>
            </a:r>
            <a:r>
              <a:rPr lang="en-US" altLang="zh-TW" i="1" dirty="0"/>
              <a:t>n </a:t>
            </a:r>
            <a:r>
              <a:rPr lang="en-US" altLang="zh-TW" dirty="0"/>
              <a:t>&gt; 3) of width </a:t>
            </a:r>
            <a:r>
              <a:rPr lang="en-US" altLang="zh-TW" i="1" dirty="0"/>
              <a:t>W</a:t>
            </a:r>
            <a:r>
              <a:rPr lang="en-US" altLang="zh-TW" dirty="0"/>
              <a:t> and centered at a prototypical (e.g., average) color with components (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,</a:t>
            </a:r>
            <a:r>
              <a:rPr lang="en-US" altLang="zh-TW" sz="1600" i="1" dirty="0"/>
              <a:t> </a:t>
            </a:r>
            <a:r>
              <a:rPr lang="en-US" altLang="zh-TW" i="1" dirty="0"/>
              <a:t>a</a:t>
            </a:r>
            <a:r>
              <a:rPr lang="en-US" altLang="zh-TW" baseline="-25000" dirty="0"/>
              <a:t>2</a:t>
            </a:r>
            <a:r>
              <a:rPr lang="en-US" altLang="zh-TW" dirty="0"/>
              <a:t>,</a:t>
            </a:r>
            <a:r>
              <a:rPr lang="en-US" altLang="zh-TW" sz="1600" i="1" dirty="0"/>
              <a:t> </a:t>
            </a:r>
            <a:r>
              <a:rPr lang="en-US" altLang="zh-TW" i="1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</a:t>
            </a:r>
            <a:r>
              <a:rPr lang="en-US" altLang="zh-TW" sz="1600" i="1" dirty="0"/>
              <a:t> 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n</a:t>
            </a:r>
            <a:r>
              <a:rPr lang="en-US" altLang="zh-TW" dirty="0"/>
              <a:t>)</a:t>
            </a:r>
            <a:r>
              <a:rPr lang="en-US" altLang="zh-TW" i="1" dirty="0"/>
              <a:t>,</a:t>
            </a:r>
            <a:r>
              <a:rPr lang="en-US" altLang="zh-TW" dirty="0"/>
              <a:t> the necessary set of transformation is :</a:t>
            </a:r>
          </a:p>
          <a:p>
            <a:pPr lvl="1" algn="r" eaLnBrk="1" hangingPunct="1">
              <a:lnSpc>
                <a:spcPct val="21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(6.5-7)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zh-TW" dirty="0"/>
              <a:t>If a sphere is used to specify the colors of interest, Eq. (6.5-7) becomes:</a:t>
            </a:r>
          </a:p>
          <a:p>
            <a:pPr lvl="1" algn="r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(6.5-8)</a:t>
            </a:r>
          </a:p>
          <a:p>
            <a:pPr lvl="1"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TW" dirty="0"/>
              <a:t>	where </a:t>
            </a:r>
            <a:r>
              <a:rPr lang="en-US" altLang="zh-TW" i="1" dirty="0"/>
              <a:t>R</a:t>
            </a:r>
            <a:r>
              <a:rPr lang="en-US" altLang="zh-TW" baseline="-25000" dirty="0"/>
              <a:t>0</a:t>
            </a:r>
            <a:r>
              <a:rPr lang="en-US" altLang="zh-TW" dirty="0"/>
              <a:t> is the radius of the enclosing sphere (or hypersphere for </a:t>
            </a:r>
            <a:r>
              <a:rPr lang="en-US" altLang="zh-TW" i="1" dirty="0"/>
              <a:t>n </a:t>
            </a:r>
            <a:r>
              <a:rPr lang="en-US" altLang="zh-TW" dirty="0"/>
              <a:t>&gt; 3) and (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a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n</a:t>
            </a:r>
            <a:r>
              <a:rPr lang="en-US" altLang="zh-TW" dirty="0"/>
              <a:t>) are the components of its center.</a:t>
            </a:r>
          </a:p>
        </p:txBody>
      </p:sp>
      <p:graphicFrame>
        <p:nvGraphicFramePr>
          <p:cNvPr id="10242" name="Object 4">
            <a:extLst>
              <a:ext uri="{FF2B5EF4-FFF2-40B4-BE49-F238E27FC236}">
                <a16:creationId xmlns:a16="http://schemas.microsoft.com/office/drawing/2014/main" id="{E0E6370E-3115-4355-A87F-E4BA45DE4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4783138"/>
          <a:ext cx="6757988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方程式" r:id="rId3" imgW="3238200" imgH="634680" progId="Equation.3">
                  <p:embed/>
                </p:oleObj>
              </mc:Choice>
              <mc:Fallback>
                <p:oleObj name="方程式" r:id="rId3" imgW="3238200" imgH="634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783138"/>
                        <a:ext cx="6757988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6">
            <a:extLst>
              <a:ext uri="{FF2B5EF4-FFF2-40B4-BE49-F238E27FC236}">
                <a16:creationId xmlns:a16="http://schemas.microsoft.com/office/drawing/2014/main" id="{5A93ADA6-9896-48B8-938D-C2C87EBF5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8075" y="3022600"/>
          <a:ext cx="6661150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方程式" r:id="rId5" imgW="3416040" imgH="634680" progId="Equation.3">
                  <p:embed/>
                </p:oleObj>
              </mc:Choice>
              <mc:Fallback>
                <p:oleObj name="方程式" r:id="rId5" imgW="3416040" imgH="634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3022600"/>
                        <a:ext cx="6661150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7">
            <a:extLst>
              <a:ext uri="{FF2B5EF4-FFF2-40B4-BE49-F238E27FC236}">
                <a16:creationId xmlns:a16="http://schemas.microsoft.com/office/drawing/2014/main" id="{2AEB61F7-6F74-443C-92F2-035B246CD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175000"/>
          <a:ext cx="2889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175000"/>
                        <a:ext cx="2889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8">
            <a:extLst>
              <a:ext uri="{FF2B5EF4-FFF2-40B4-BE49-F238E27FC236}">
                <a16:creationId xmlns:a16="http://schemas.microsoft.com/office/drawing/2014/main" id="{44ECCD41-1CE4-46CF-87A2-91833F660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930775"/>
          <a:ext cx="2889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30775"/>
                        <a:ext cx="2889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43EF2BB2-4A29-41F1-A501-8AC55208EB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2195736" y="3411417"/>
            <a:ext cx="72008" cy="1852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88EE96-9785-4A4C-9F45-DE3142D046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2015951" y="4020258"/>
            <a:ext cx="72008" cy="1852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9F6B84-131C-4F7A-8D6B-DE96CEAC912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2195736" y="5157192"/>
            <a:ext cx="72008" cy="1852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0FE77D1-F96A-42EA-8011-F956B30005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2015951" y="5783419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編號版面配置區 3">
            <a:extLst>
              <a:ext uri="{FF2B5EF4-FFF2-40B4-BE49-F238E27FC236}">
                <a16:creationId xmlns:a16="http://schemas.microsoft.com/office/drawing/2014/main" id="{9D5A3887-A11A-4F6C-AB85-1B9FFEBA3F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27D8E54-FB47-4625-8479-AB00F5843847}" type="slidenum">
              <a:rPr kumimoji="0" lang="zh-TW" altLang="en-US"/>
              <a:pPr eaLnBrk="1" hangingPunct="1"/>
              <a:t>53</a:t>
            </a:fld>
            <a:endParaRPr kumimoji="0" lang="en-US" altLang="zh-TW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2160468-CB8B-451A-8715-F3E779F99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0A0AB05F-463C-49C8-B677-59AEF9B34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6.34(a) and (b) shows the results of applying both transformations (Eqs. (6.5-7) and (6.5-8)), where </a:t>
            </a:r>
            <a:r>
              <a:rPr lang="en-US" altLang="zh-TW" i="1"/>
              <a:t>W</a:t>
            </a:r>
            <a:r>
              <a:rPr lang="en-US" altLang="zh-TW"/>
              <a:t>=0.2549 and </a:t>
            </a:r>
            <a:r>
              <a:rPr lang="en-US" altLang="zh-TW" i="1"/>
              <a:t>R</a:t>
            </a:r>
            <a:r>
              <a:rPr lang="en-US" altLang="zh-TW" baseline="-25000"/>
              <a:t>0</a:t>
            </a:r>
            <a:r>
              <a:rPr lang="en-US" altLang="zh-TW"/>
              <a:t>=0.1765.</a:t>
            </a:r>
            <a:endParaRPr lang="zh-TW" altLang="en-US"/>
          </a:p>
        </p:txBody>
      </p:sp>
      <p:pic>
        <p:nvPicPr>
          <p:cNvPr id="64517" name="Picture 4">
            <a:extLst>
              <a:ext uri="{FF2B5EF4-FFF2-40B4-BE49-F238E27FC236}">
                <a16:creationId xmlns:a16="http://schemas.microsoft.com/office/drawing/2014/main" id="{E94F96EA-8688-4536-914B-CA87F68D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7056437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3">
            <a:extLst>
              <a:ext uri="{FF2B5EF4-FFF2-40B4-BE49-F238E27FC236}">
                <a16:creationId xmlns:a16="http://schemas.microsoft.com/office/drawing/2014/main" id="{18518540-4791-4D5C-83C9-CD5A78E768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0D41DBC-B7C2-4473-821C-6A2A3CAB2391}" type="slidenum">
              <a:rPr kumimoji="0" lang="zh-TW" altLang="en-US"/>
              <a:pPr eaLnBrk="1" hangingPunct="1"/>
              <a:t>54</a:t>
            </a:fld>
            <a:endParaRPr kumimoji="0" lang="en-US" altLang="zh-TW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A44C78D-4452-4819-B7BA-DE2EBD94D5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Tone and color corrections</a:t>
            </a:r>
            <a:endParaRPr lang="zh-TW" altLang="en-US"/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0FB4D76-8F16-465C-A5A8-A3CB04ECA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colors of the monitor should represent accurately any digitally scanned source images, as well as the final printed output.</a:t>
            </a:r>
          </a:p>
          <a:p>
            <a:pPr lvl="1" eaLnBrk="1" hangingPunct="1"/>
            <a:r>
              <a:rPr lang="en-US" altLang="zh-TW"/>
              <a:t>A </a:t>
            </a:r>
            <a:r>
              <a:rPr lang="en-US" altLang="zh-TW" i="1"/>
              <a:t>device-independent color model</a:t>
            </a:r>
            <a:r>
              <a:rPr lang="en-US" altLang="zh-TW"/>
              <a:t> relating the color gamuts of the monitors and output devices (as well as other devices) to one another.</a:t>
            </a:r>
          </a:p>
          <a:p>
            <a:pPr lvl="1" eaLnBrk="1" hangingPunct="1"/>
            <a:r>
              <a:rPr lang="en-US" altLang="zh-TW"/>
              <a:t>A function of the quality of the color profiles mapping each device to the model and the model itself.</a:t>
            </a:r>
            <a:endParaRPr lang="zh-TW" altLang="en-US"/>
          </a:p>
          <a:p>
            <a:pPr eaLnBrk="1" hangingPunct="1"/>
            <a:r>
              <a:rPr lang="en-US" altLang="zh-TW"/>
              <a:t>The model of choice for many </a:t>
            </a:r>
            <a:r>
              <a:rPr lang="en-US" altLang="zh-TW" i="1"/>
              <a:t>color management systems</a:t>
            </a:r>
            <a:r>
              <a:rPr lang="en-US" altLang="zh-TW"/>
              <a:t> (CMS) is the CIE </a:t>
            </a:r>
            <a:r>
              <a:rPr lang="en-US" altLang="zh-TW" i="1"/>
              <a:t>L</a:t>
            </a:r>
            <a:r>
              <a:rPr lang="en-US" altLang="zh-TW" i="1" baseline="30000"/>
              <a:t>*</a:t>
            </a:r>
            <a:r>
              <a:rPr lang="en-US" altLang="zh-TW" i="1"/>
              <a:t>a</a:t>
            </a:r>
            <a:r>
              <a:rPr lang="en-US" altLang="zh-TW" i="1" baseline="30000"/>
              <a:t>*</a:t>
            </a:r>
            <a:r>
              <a:rPr lang="en-US" altLang="zh-TW" i="1"/>
              <a:t>b</a:t>
            </a:r>
            <a:r>
              <a:rPr lang="en-US" altLang="zh-TW" i="1" baseline="30000"/>
              <a:t>*</a:t>
            </a:r>
            <a:r>
              <a:rPr lang="en-US" altLang="zh-TW"/>
              <a:t> model, also called CIELAB.</a:t>
            </a:r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投影片編號版面配置區 3">
            <a:extLst>
              <a:ext uri="{FF2B5EF4-FFF2-40B4-BE49-F238E27FC236}">
                <a16:creationId xmlns:a16="http://schemas.microsoft.com/office/drawing/2014/main" id="{12E724F4-BBCD-479B-901A-A85EFC1E7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BB06CE7-F812-44D9-8244-A365194D4EDC}" type="slidenum">
              <a:rPr kumimoji="0" lang="zh-TW" altLang="en-US"/>
              <a:pPr eaLnBrk="1" hangingPunct="1"/>
              <a:t>55</a:t>
            </a:fld>
            <a:endParaRPr kumimoji="0" lang="en-US" altLang="zh-TW"/>
          </a:p>
        </p:txBody>
      </p:sp>
      <p:sp>
        <p:nvSpPr>
          <p:cNvPr id="11271" name="Rectangle 2">
            <a:extLst>
              <a:ext uri="{FF2B5EF4-FFF2-40B4-BE49-F238E27FC236}">
                <a16:creationId xmlns:a16="http://schemas.microsoft.com/office/drawing/2014/main" id="{9DAFE65A-0A60-49D4-9B78-15B00BF73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1272" name="Rectangle 3">
            <a:extLst>
              <a:ext uri="{FF2B5EF4-FFF2-40B4-BE49-F238E27FC236}">
                <a16:creationId xmlns:a16="http://schemas.microsoft.com/office/drawing/2014/main" id="{A6F177F6-57B9-4B72-94F8-F21B3787C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5888"/>
            <a:ext cx="8847138" cy="6742112"/>
          </a:xfrm>
        </p:spPr>
        <p:txBody>
          <a:bodyPr/>
          <a:lstStyle/>
          <a:p>
            <a:pPr eaLnBrk="1" hangingPunct="1"/>
            <a:r>
              <a:rPr lang="en-US" altLang="zh-TW" dirty="0"/>
              <a:t>The </a:t>
            </a:r>
            <a:r>
              <a:rPr lang="en-US" altLang="zh-TW" i="1" dirty="0"/>
              <a:t>L</a:t>
            </a:r>
            <a:r>
              <a:rPr lang="en-US" altLang="zh-TW" i="1" baseline="30000" dirty="0"/>
              <a:t>*</a:t>
            </a:r>
            <a:r>
              <a:rPr lang="en-US" altLang="zh-TW" i="1" dirty="0"/>
              <a:t>a</a:t>
            </a:r>
            <a:r>
              <a:rPr lang="en-US" altLang="zh-TW" i="1" baseline="30000" dirty="0"/>
              <a:t>*</a:t>
            </a:r>
            <a:r>
              <a:rPr lang="en-US" altLang="zh-TW" i="1" dirty="0"/>
              <a:t>b</a:t>
            </a:r>
            <a:r>
              <a:rPr lang="en-US" altLang="zh-TW" i="1" baseline="30000" dirty="0"/>
              <a:t>*</a:t>
            </a:r>
            <a:r>
              <a:rPr lang="en-US" altLang="zh-TW" dirty="0"/>
              <a:t> color components are:</a:t>
            </a:r>
          </a:p>
          <a:p>
            <a:pPr algn="r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(6.5-9)</a:t>
            </a:r>
          </a:p>
          <a:p>
            <a:pPr algn="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(6.5-10)</a:t>
            </a:r>
          </a:p>
          <a:p>
            <a:pPr algn="r" eaLnBrk="1" hangingPunct="1">
              <a:lnSpc>
                <a:spcPct val="24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(6.5-11)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                </a:t>
            </a:r>
            <a:endParaRPr lang="en-US" altLang="zh-TW" i="1" dirty="0"/>
          </a:p>
          <a:p>
            <a:pPr algn="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(6.5-12)</a:t>
            </a:r>
          </a:p>
          <a:p>
            <a:pPr eaLnBrk="1" hangingPunct="1">
              <a:spcBef>
                <a:spcPct val="110000"/>
              </a:spcBef>
              <a:buFont typeface="Wingdings" panose="05000000000000000000" pitchFamily="2" charset="2"/>
              <a:buNone/>
            </a:pPr>
            <a:r>
              <a:rPr lang="en-US" altLang="zh-TW" dirty="0"/>
              <a:t>	and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W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i="1" baseline="-25000" dirty="0"/>
              <a:t>W</a:t>
            </a:r>
            <a:r>
              <a:rPr lang="en-US" altLang="zh-TW" dirty="0"/>
              <a:t>,</a:t>
            </a:r>
            <a:r>
              <a:rPr lang="en-US" altLang="zh-TW" i="1" dirty="0"/>
              <a:t> </a:t>
            </a:r>
            <a:r>
              <a:rPr lang="en-US" altLang="zh-TW" dirty="0"/>
              <a:t>and</a:t>
            </a:r>
            <a:r>
              <a:rPr lang="en-US" altLang="zh-TW" i="1" dirty="0"/>
              <a:t> Z</a:t>
            </a:r>
            <a:r>
              <a:rPr lang="en-US" altLang="zh-TW" i="1" baseline="-25000" dirty="0"/>
              <a:t>W</a:t>
            </a:r>
            <a:r>
              <a:rPr lang="en-US" altLang="zh-TW" dirty="0"/>
              <a:t> are reference white tristimulus values-typically the white of a perfectly reflecting diffuser under CIE standard</a:t>
            </a:r>
            <a:r>
              <a:rPr lang="en-US" altLang="zh-TW" i="1" dirty="0"/>
              <a:t> D65</a:t>
            </a:r>
            <a:r>
              <a:rPr lang="en-US" altLang="zh-TW" dirty="0"/>
              <a:t> illumination (defined by </a:t>
            </a:r>
            <a:r>
              <a:rPr lang="en-US" altLang="zh-TW" i="1" dirty="0"/>
              <a:t>x </a:t>
            </a:r>
            <a:r>
              <a:rPr lang="en-US" altLang="zh-TW" dirty="0"/>
              <a:t>= 0.3127 and </a:t>
            </a:r>
            <a:r>
              <a:rPr lang="en-US" altLang="zh-TW" i="1" dirty="0"/>
              <a:t>y </a:t>
            </a:r>
            <a:r>
              <a:rPr lang="en-US" altLang="zh-TW" dirty="0"/>
              <a:t>= 0.3290 in the CIE chromaticity diagram of Fig. 6.5).</a:t>
            </a:r>
            <a:endParaRPr lang="zh-TW" altLang="en-US" dirty="0"/>
          </a:p>
        </p:txBody>
      </p:sp>
      <p:graphicFrame>
        <p:nvGraphicFramePr>
          <p:cNvPr id="11266" name="Object 4">
            <a:extLst>
              <a:ext uri="{FF2B5EF4-FFF2-40B4-BE49-F238E27FC236}">
                <a16:creationId xmlns:a16="http://schemas.microsoft.com/office/drawing/2014/main" id="{80CAABDD-F27C-4332-9111-E7A8901DC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945611"/>
              </p:ext>
            </p:extLst>
          </p:nvPr>
        </p:nvGraphicFramePr>
        <p:xfrm>
          <a:off x="1620818" y="558380"/>
          <a:ext cx="3265150" cy="105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3" name="方程式" r:id="rId3" imgW="1333440" imgH="482400" progId="Equation.3">
                  <p:embed/>
                </p:oleObj>
              </mc:Choice>
              <mc:Fallback>
                <p:oleObj name="方程式" r:id="rId3" imgW="133344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18" y="558380"/>
                        <a:ext cx="3265150" cy="105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5">
            <a:extLst>
              <a:ext uri="{FF2B5EF4-FFF2-40B4-BE49-F238E27FC236}">
                <a16:creationId xmlns:a16="http://schemas.microsoft.com/office/drawing/2014/main" id="{BBDF9521-E954-4765-92AD-088EEEE56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079762"/>
              </p:ext>
            </p:extLst>
          </p:nvPr>
        </p:nvGraphicFramePr>
        <p:xfrm>
          <a:off x="1619250" y="1557338"/>
          <a:ext cx="4168775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4" name="方程式" r:id="rId5" imgW="1714320" imgH="507960" progId="Equation.3">
                  <p:embed/>
                </p:oleObj>
              </mc:Choice>
              <mc:Fallback>
                <p:oleObj name="方程式" r:id="rId5" imgW="17143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557338"/>
                        <a:ext cx="4168775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6">
            <a:extLst>
              <a:ext uri="{FF2B5EF4-FFF2-40B4-BE49-F238E27FC236}">
                <a16:creationId xmlns:a16="http://schemas.microsoft.com/office/drawing/2014/main" id="{C969D38F-0CDC-41D9-9242-F0B17C4A1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58083"/>
              </p:ext>
            </p:extLst>
          </p:nvPr>
        </p:nvGraphicFramePr>
        <p:xfrm>
          <a:off x="1604962" y="2595005"/>
          <a:ext cx="4194000" cy="1121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方程式" r:id="rId7" imgW="1688760" imgH="507960" progId="Equation.3">
                  <p:embed/>
                </p:oleObj>
              </mc:Choice>
              <mc:Fallback>
                <p:oleObj name="方程式" r:id="rId7" imgW="168876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2" y="2595005"/>
                        <a:ext cx="4194000" cy="1121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7">
            <a:extLst>
              <a:ext uri="{FF2B5EF4-FFF2-40B4-BE49-F238E27FC236}">
                <a16:creationId xmlns:a16="http://schemas.microsoft.com/office/drawing/2014/main" id="{C9BB2D0B-B15A-470F-BE0E-80B4EA6509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735388"/>
          <a:ext cx="5761038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方程式" r:id="rId9" imgW="2628720" imgH="609480" progId="Equation.3">
                  <p:embed/>
                </p:oleObj>
              </mc:Choice>
              <mc:Fallback>
                <p:oleObj name="方程式" r:id="rId9" imgW="2628720" imgH="609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35388"/>
                        <a:ext cx="5761038" cy="130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C054B066-0020-4170-AA42-175229F891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860816" y="1003219"/>
            <a:ext cx="72008" cy="1852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5D4C19-F975-42B7-846D-29B2F651F5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791281" y="2010011"/>
            <a:ext cx="72008" cy="1852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2781D60-6613-4F39-B85A-79650BA2B2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792091" y="3090025"/>
            <a:ext cx="72008" cy="1852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E442019-4136-44C7-9568-2636136537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3203848" y="4044919"/>
            <a:ext cx="72008" cy="1852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C99A9B-4E85-48C4-907E-5E77AC434F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7328917" y="4044919"/>
            <a:ext cx="72008" cy="1852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5F248A-467B-422E-A79A-88FFBF342C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4788024" y="4636612"/>
            <a:ext cx="72008" cy="1852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A66B62-1BAD-4FC5-BF5E-253A211477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7328917" y="4633274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投影片編號版面配置區 3">
            <a:extLst>
              <a:ext uri="{FF2B5EF4-FFF2-40B4-BE49-F238E27FC236}">
                <a16:creationId xmlns:a16="http://schemas.microsoft.com/office/drawing/2014/main" id="{77E2F25F-8504-4982-A0E5-0AF787A16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A9BF1AE-FC09-45C6-91B2-E88F17E32D7F}" type="slidenum">
              <a:rPr kumimoji="0" lang="zh-TW" altLang="en-US"/>
              <a:pPr eaLnBrk="1" hangingPunct="1"/>
              <a:t>56</a:t>
            </a:fld>
            <a:endParaRPr kumimoji="0" lang="en-US" altLang="zh-TW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AE6644A-08F5-428E-A8B2-74735C003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003ED17-AC9C-4863-ADD2-6BBDF3D1B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88913"/>
            <a:ext cx="8847138" cy="64087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The </a:t>
            </a:r>
            <a:r>
              <a:rPr lang="en-US" altLang="zh-TW" i="1"/>
              <a:t>L</a:t>
            </a:r>
            <a:r>
              <a:rPr lang="en-US" altLang="zh-TW" i="1" baseline="30000"/>
              <a:t>*</a:t>
            </a:r>
            <a:r>
              <a:rPr lang="en-US" altLang="zh-TW" i="1"/>
              <a:t>a</a:t>
            </a:r>
            <a:r>
              <a:rPr lang="en-US" altLang="zh-TW" i="1" baseline="30000"/>
              <a:t>*</a:t>
            </a:r>
            <a:r>
              <a:rPr lang="en-US" altLang="zh-TW" i="1"/>
              <a:t>b</a:t>
            </a:r>
            <a:r>
              <a:rPr lang="en-US" altLang="zh-TW" i="1" baseline="30000"/>
              <a:t>*</a:t>
            </a:r>
            <a:r>
              <a:rPr lang="en-US" altLang="zh-TW"/>
              <a:t> color space is </a:t>
            </a:r>
            <a:r>
              <a:rPr lang="en-US" altLang="zh-TW" i="1"/>
              <a:t>colorimetric</a:t>
            </a:r>
            <a:r>
              <a:rPr lang="en-US" altLang="zh-TW"/>
              <a:t> (i.e., colors perceived as matching are encoded identically), </a:t>
            </a:r>
            <a:r>
              <a:rPr lang="en-US" altLang="zh-TW" i="1"/>
              <a:t>perceptually uniform</a:t>
            </a:r>
            <a:r>
              <a:rPr lang="en-US" altLang="zh-TW"/>
              <a:t> (i.e., color differences among various hues are perceived uniformly, and </a:t>
            </a:r>
            <a:r>
              <a:rPr lang="en-US" altLang="zh-TW" i="1"/>
              <a:t>device independent</a:t>
            </a:r>
            <a:r>
              <a:rPr lang="en-US" altLang="zh-TW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The </a:t>
            </a:r>
            <a:r>
              <a:rPr lang="en-US" altLang="zh-TW" i="1"/>
              <a:t>L</a:t>
            </a:r>
            <a:r>
              <a:rPr lang="en-US" altLang="zh-TW" i="1" baseline="30000"/>
              <a:t>*</a:t>
            </a:r>
            <a:r>
              <a:rPr lang="en-US" altLang="zh-TW" i="1"/>
              <a:t>a</a:t>
            </a:r>
            <a:r>
              <a:rPr lang="en-US" altLang="zh-TW" i="1" baseline="30000"/>
              <a:t>*</a:t>
            </a:r>
            <a:r>
              <a:rPr lang="en-US" altLang="zh-TW" i="1"/>
              <a:t>b</a:t>
            </a:r>
            <a:r>
              <a:rPr lang="en-US" altLang="zh-TW" i="1" baseline="30000"/>
              <a:t>* </a:t>
            </a:r>
            <a:r>
              <a:rPr lang="en-US" altLang="zh-TW"/>
              <a:t> system is an excellent decoupler of intensity (</a:t>
            </a:r>
            <a:r>
              <a:rPr lang="en-US" altLang="zh-TW" i="1"/>
              <a:t>L</a:t>
            </a:r>
            <a:r>
              <a:rPr lang="en-US" altLang="zh-TW" i="1" baseline="30000"/>
              <a:t>*</a:t>
            </a:r>
            <a:r>
              <a:rPr lang="en-US" altLang="zh-TW"/>
              <a:t>) and color (</a:t>
            </a:r>
            <a:r>
              <a:rPr lang="en-US" altLang="zh-TW" i="1"/>
              <a:t>a</a:t>
            </a:r>
            <a:r>
              <a:rPr lang="en-US" altLang="zh-TW" i="1" baseline="30000"/>
              <a:t>* </a:t>
            </a:r>
            <a:r>
              <a:rPr lang="en-US" altLang="zh-TW" i="1"/>
              <a:t>= R-G</a:t>
            </a:r>
            <a:r>
              <a:rPr lang="en-US" altLang="zh-TW"/>
              <a:t>, </a:t>
            </a:r>
            <a:r>
              <a:rPr lang="en-US" altLang="zh-TW" i="1"/>
              <a:t>b</a:t>
            </a:r>
            <a:r>
              <a:rPr lang="en-US" altLang="zh-TW" i="1" baseline="30000"/>
              <a:t>* </a:t>
            </a:r>
            <a:r>
              <a:rPr lang="en-US" altLang="zh-TW" i="1"/>
              <a:t>= G-B</a:t>
            </a:r>
            <a:r>
              <a:rPr lang="en-US" altLang="zh-TW"/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The tonal range of an image (its </a:t>
            </a:r>
            <a:r>
              <a:rPr lang="en-US" altLang="zh-TW" i="1"/>
              <a:t>key type</a:t>
            </a:r>
            <a:r>
              <a:rPr lang="en-US" altLang="zh-TW"/>
              <a:t>) refers to its general distribution of color intensities.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Fig. 6.35 shows typical transformations used for correcting three common tonal imbalances-flat, light, and dark images.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The S-shaped transformation in the flat case is ideal for boosting contrast (Fig. 3.2(a)).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The transformations in the light and dark cases are reminiscent of the power-low transformations (Fig. 3.6).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Because the RGB components are adjusted equally, the hues of the images are not changed in Fig. 6.35.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編號版面配置區 3">
            <a:extLst>
              <a:ext uri="{FF2B5EF4-FFF2-40B4-BE49-F238E27FC236}">
                <a16:creationId xmlns:a16="http://schemas.microsoft.com/office/drawing/2014/main" id="{CD962F64-A6E1-435B-A401-2D450E562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4142EE1-F39E-42CB-91AD-F33F6E7CE402}" type="slidenum">
              <a:rPr kumimoji="0" lang="zh-TW" altLang="en-US"/>
              <a:pPr eaLnBrk="1" hangingPunct="1"/>
              <a:t>57</a:t>
            </a:fld>
            <a:endParaRPr kumimoji="0" lang="en-US" altLang="zh-TW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A9DAB13D-CE18-4E0D-A8AD-FEC8FC537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2CFA86B4-0FA5-4FCF-B5AE-A0E6AC23052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0"/>
            <a:ext cx="4860925" cy="6111875"/>
          </a:xfrm>
          <a:noFill/>
        </p:spPr>
      </p:pic>
      <p:pic>
        <p:nvPicPr>
          <p:cNvPr id="67589" name="Picture 5">
            <a:extLst>
              <a:ext uri="{FF2B5EF4-FFF2-40B4-BE49-F238E27FC236}">
                <a16:creationId xmlns:a16="http://schemas.microsoft.com/office/drawing/2014/main" id="{9E97276D-7245-4FC4-A909-163EF7F7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6180138"/>
            <a:ext cx="9123362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6">
            <a:extLst>
              <a:ext uri="{FF2B5EF4-FFF2-40B4-BE49-F238E27FC236}">
                <a16:creationId xmlns:a16="http://schemas.microsoft.com/office/drawing/2014/main" id="{73DC516F-ED4D-41F1-A45B-DCE8391CF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700" y="6551613"/>
            <a:ext cx="53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/>
              <a:t>55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編號版面配置區 3">
            <a:extLst>
              <a:ext uri="{FF2B5EF4-FFF2-40B4-BE49-F238E27FC236}">
                <a16:creationId xmlns:a16="http://schemas.microsoft.com/office/drawing/2014/main" id="{36E8DECB-364E-495D-858A-EA7A9F430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C8687C5-9C6E-452A-9475-FB1FB3709B9A}" type="slidenum">
              <a:rPr kumimoji="0" lang="zh-TW" altLang="en-US"/>
              <a:pPr eaLnBrk="1" hangingPunct="1"/>
              <a:t>58</a:t>
            </a:fld>
            <a:endParaRPr kumimoji="0" lang="en-US" altLang="zh-TW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CA9D34DD-99F3-4B0D-BACA-4B7D498B9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balancing corrections</a:t>
            </a:r>
            <a:endParaRPr lang="zh-TW" altLang="en-US"/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5A90B77-120C-46E7-B357-E1FC78078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perception of one color is affected by its surrounding colors. The color wheel in Fig. 6.32 can be used to predict how one color component will affect others.</a:t>
            </a:r>
          </a:p>
          <a:p>
            <a:pPr eaLnBrk="1" hangingPunct="1"/>
            <a:r>
              <a:rPr lang="en-US" altLang="zh-TW"/>
              <a:t>The proportion of any color can be increased by decreasing the amount of the opposite (or complementary) color in the image.</a:t>
            </a:r>
          </a:p>
          <a:p>
            <a:pPr eaLnBrk="1" hangingPunct="1"/>
            <a:r>
              <a:rPr lang="en-US" altLang="zh-TW"/>
              <a:t>Similarly, it can be increased by raising the proportion of two adjacent colors or decreasing the percentage of the two colors adjacent to the complement.</a:t>
            </a:r>
          </a:p>
          <a:p>
            <a:pPr eaLnBrk="1" hangingPunct="1"/>
            <a:r>
              <a:rPr lang="en-US" altLang="zh-TW"/>
              <a:t>Fig. 6.36 shows the transformations used to correct simple CMYK output imbalances.</a:t>
            </a:r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編號版面配置區 3">
            <a:extLst>
              <a:ext uri="{FF2B5EF4-FFF2-40B4-BE49-F238E27FC236}">
                <a16:creationId xmlns:a16="http://schemas.microsoft.com/office/drawing/2014/main" id="{44D2C5FF-D97A-4FD3-8F3C-0C285E483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EFF31B2-74CC-48D5-AB3E-97D831C7B49F}" type="slidenum">
              <a:rPr kumimoji="0" lang="zh-TW" altLang="en-US"/>
              <a:pPr eaLnBrk="1" hangingPunct="1"/>
              <a:t>59</a:t>
            </a:fld>
            <a:endParaRPr kumimoji="0" lang="en-US" altLang="zh-TW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E612BE89-03DE-445C-B17A-9B5CCEF60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9636" name="Picture 5">
            <a:extLst>
              <a:ext uri="{FF2B5EF4-FFF2-40B4-BE49-F238E27FC236}">
                <a16:creationId xmlns:a16="http://schemas.microsoft.com/office/drawing/2014/main" id="{2BF747E7-B6B8-4D60-BE8F-B714DD92E9C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142875"/>
            <a:ext cx="5080000" cy="6669088"/>
          </a:xfr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3">
            <a:extLst>
              <a:ext uri="{FF2B5EF4-FFF2-40B4-BE49-F238E27FC236}">
                <a16:creationId xmlns:a16="http://schemas.microsoft.com/office/drawing/2014/main" id="{124DE6B4-6B0A-46E5-9FD7-AC282A6237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A863AFC-EBC2-41CA-A693-665C17688E10}" type="slidenum">
              <a:rPr kumimoji="0" lang="zh-TW" altLang="en-US"/>
              <a:pPr eaLnBrk="1" hangingPunct="1"/>
              <a:t>6</a:t>
            </a:fld>
            <a:endParaRPr kumimoji="0" lang="en-US" altLang="zh-TW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E13DFC2-5DE5-4E8C-A649-BD2EE5B28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4562949-7251-47F4-86AE-5543475CCFE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93675"/>
            <a:ext cx="6697663" cy="6559550"/>
          </a:xfr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編號版面配置區 3">
            <a:extLst>
              <a:ext uri="{FF2B5EF4-FFF2-40B4-BE49-F238E27FC236}">
                <a16:creationId xmlns:a16="http://schemas.microsoft.com/office/drawing/2014/main" id="{813A38FF-CEED-4752-9D9F-322758D09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B67DD8F-FE68-4945-93D3-7BA9B69759A8}" type="slidenum">
              <a:rPr kumimoji="0" lang="zh-TW" altLang="en-US"/>
              <a:pPr eaLnBrk="1" hangingPunct="1"/>
              <a:t>60</a:t>
            </a:fld>
            <a:endParaRPr kumimoji="0" lang="en-US" altLang="zh-TW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B453E0D-C316-4BD4-8A59-27EFBC4A1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Histogram processing</a:t>
            </a:r>
            <a:endParaRPr lang="zh-TW" altLang="en-US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170DDAC-0435-4E16-9187-E0A149EB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It is unwise to histogram equalize the components of a color image independently 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  <a:r>
              <a:rPr lang="en-US" altLang="zh-TW"/>
              <a:t> result in erroneous colors!!</a:t>
            </a:r>
          </a:p>
          <a:p>
            <a:pPr eaLnBrk="1" hangingPunct="1"/>
            <a:r>
              <a:rPr lang="en-US" altLang="zh-TW"/>
              <a:t>A logical approach is to spread the color intensities uniformly, leaving the colors themselves (e.g., hues) unchanged.</a:t>
            </a:r>
          </a:p>
          <a:p>
            <a:pPr eaLnBrk="1" hangingPunct="1"/>
            <a:r>
              <a:rPr lang="en-US" altLang="zh-TW"/>
              <a:t>Fig. 6.37 shows an example of histogram equalization in the HSI color space, in which the hue component is unchanged.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3">
            <a:extLst>
              <a:ext uri="{FF2B5EF4-FFF2-40B4-BE49-F238E27FC236}">
                <a16:creationId xmlns:a16="http://schemas.microsoft.com/office/drawing/2014/main" id="{A8D34730-7FED-418A-9732-9DE8F353B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7DAA351-7D54-4DBC-ADE1-311060FBE018}" type="slidenum">
              <a:rPr kumimoji="0" lang="zh-TW" altLang="en-US"/>
              <a:pPr eaLnBrk="1" hangingPunct="1"/>
              <a:t>61</a:t>
            </a:fld>
            <a:endParaRPr kumimoji="0" lang="en-US" altLang="zh-TW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381E2CEC-B9D1-4C2F-A060-61600C7DF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1684" name="Picture 4">
            <a:extLst>
              <a:ext uri="{FF2B5EF4-FFF2-40B4-BE49-F238E27FC236}">
                <a16:creationId xmlns:a16="http://schemas.microsoft.com/office/drawing/2014/main" id="{1CBDA7CB-94B4-451C-BB60-AD65FB83BD6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441325"/>
            <a:ext cx="7488238" cy="6024563"/>
          </a:xfr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投影片編號版面配置區 3">
            <a:extLst>
              <a:ext uri="{FF2B5EF4-FFF2-40B4-BE49-F238E27FC236}">
                <a16:creationId xmlns:a16="http://schemas.microsoft.com/office/drawing/2014/main" id="{91AA066A-0212-445D-AC5F-E5526C68C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D193FDB-40E5-4933-9816-8E146F050C5C}" type="slidenum">
              <a:rPr kumimoji="0" lang="zh-TW" altLang="en-US"/>
              <a:pPr eaLnBrk="1" hangingPunct="1"/>
              <a:t>62</a:t>
            </a:fld>
            <a:endParaRPr kumimoji="0" lang="en-US" altLang="zh-TW"/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8CB8528C-D6DB-4F86-8C19-467217454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image smoothing</a:t>
            </a:r>
          </a:p>
        </p:txBody>
      </p:sp>
      <p:sp>
        <p:nvSpPr>
          <p:cNvPr id="12294" name="Rectangle 3">
            <a:extLst>
              <a:ext uri="{FF2B5EF4-FFF2-40B4-BE49-F238E27FC236}">
                <a16:creationId xmlns:a16="http://schemas.microsoft.com/office/drawing/2014/main" id="{F359FFFD-D196-4518-BA4E-2AD084DD3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Let</a:t>
            </a:r>
            <a:r>
              <a:rPr lang="en-US" altLang="zh-TW" i="1"/>
              <a:t> S</a:t>
            </a:r>
            <a:r>
              <a:rPr lang="en-US" altLang="zh-TW" i="1" baseline="-25000"/>
              <a:t>xy</a:t>
            </a:r>
            <a:r>
              <a:rPr lang="en-US" altLang="zh-TW" baseline="-25000"/>
              <a:t> </a:t>
            </a:r>
            <a:r>
              <a:rPr lang="en-US" altLang="zh-TW"/>
              <a:t>denote the set of coordinates defining a neighborhood centered at (</a:t>
            </a:r>
            <a:r>
              <a:rPr lang="en-US" altLang="zh-TW" i="1"/>
              <a:t>x</a:t>
            </a:r>
            <a:r>
              <a:rPr lang="en-US" altLang="zh-TW"/>
              <a:t>,</a:t>
            </a:r>
            <a:r>
              <a:rPr lang="en-US" altLang="zh-TW" i="1"/>
              <a:t> y</a:t>
            </a:r>
            <a:r>
              <a:rPr lang="en-US" altLang="zh-TW"/>
              <a:t>) in an RGB color image. The average of the RGB component vectors in this neighborhood is:      </a:t>
            </a:r>
            <a:endParaRPr lang="en-US" altLang="zh-TW" i="1"/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(6.6-1)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Wingdings" panose="05000000000000000000" pitchFamily="2" charset="2"/>
              <a:buNone/>
            </a:pPr>
            <a:r>
              <a:rPr lang="en-US" altLang="zh-TW"/>
              <a:t>	It follows from Eq. (6.4-2) and the properties of vector addition that:</a:t>
            </a:r>
          </a:p>
          <a:p>
            <a:pPr algn="r" eaLnBrk="1" hangingPunct="1">
              <a:lnSpc>
                <a:spcPct val="340000"/>
              </a:lnSpc>
              <a:buFont typeface="Wingdings" panose="05000000000000000000" pitchFamily="2" charset="2"/>
              <a:buNone/>
            </a:pPr>
            <a:r>
              <a:rPr lang="en-US" altLang="zh-TW"/>
              <a:t>	(6.6-2)</a:t>
            </a:r>
          </a:p>
        </p:txBody>
      </p:sp>
      <p:graphicFrame>
        <p:nvGraphicFramePr>
          <p:cNvPr id="12290" name="Object 4">
            <a:extLst>
              <a:ext uri="{FF2B5EF4-FFF2-40B4-BE49-F238E27FC236}">
                <a16:creationId xmlns:a16="http://schemas.microsoft.com/office/drawing/2014/main" id="{51D1100F-8368-4847-B96B-9C8DDB17D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7100" y="2230438"/>
          <a:ext cx="3602038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方程式" r:id="rId3" imgW="1473120" imgH="431640" progId="Equation.3">
                  <p:embed/>
                </p:oleObj>
              </mc:Choice>
              <mc:Fallback>
                <p:oleObj name="方程式" r:id="rId3" imgW="14731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2230438"/>
                        <a:ext cx="3602038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5">
            <a:extLst>
              <a:ext uri="{FF2B5EF4-FFF2-40B4-BE49-F238E27FC236}">
                <a16:creationId xmlns:a16="http://schemas.microsoft.com/office/drawing/2014/main" id="{5A4B223A-C2B8-4056-9CD2-2D51B476A5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3573463"/>
          <a:ext cx="3933825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6" name="方程式" r:id="rId5" imgW="1650960" imgH="1396800" progId="Equation.3">
                  <p:embed/>
                </p:oleObj>
              </mc:Choice>
              <mc:Fallback>
                <p:oleObj name="方程式" r:id="rId5" imgW="1650960" imgH="139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3573463"/>
                        <a:ext cx="3933825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投影片編號版面配置區 3">
            <a:extLst>
              <a:ext uri="{FF2B5EF4-FFF2-40B4-BE49-F238E27FC236}">
                <a16:creationId xmlns:a16="http://schemas.microsoft.com/office/drawing/2014/main" id="{382D8B87-11CF-42F7-8F65-BBC9F1B64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8BF1D09-804E-4D46-B9C1-62414681A558}" type="slidenum">
              <a:rPr kumimoji="0" lang="zh-TW" altLang="en-US"/>
              <a:pPr eaLnBrk="1" hangingPunct="1"/>
              <a:t>63</a:t>
            </a:fld>
            <a:endParaRPr kumimoji="0" lang="en-US" altLang="zh-TW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96781F50-0006-4DAE-B701-6597CFA78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102BA5B0-FE88-4580-A4C2-A4FFCC967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 6.38 shows the original image (a) and its RGB components (b)~(d).</a:t>
            </a:r>
            <a:endParaRPr lang="zh-TW" altLang="en-US"/>
          </a:p>
        </p:txBody>
      </p:sp>
      <p:pic>
        <p:nvPicPr>
          <p:cNvPr id="72709" name="Picture 4">
            <a:extLst>
              <a:ext uri="{FF2B5EF4-FFF2-40B4-BE49-F238E27FC236}">
                <a16:creationId xmlns:a16="http://schemas.microsoft.com/office/drawing/2014/main" id="{C5BA259A-A037-4943-BDC4-EA97CC68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25550"/>
            <a:ext cx="6985000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編號版面配置區 3">
            <a:extLst>
              <a:ext uri="{FF2B5EF4-FFF2-40B4-BE49-F238E27FC236}">
                <a16:creationId xmlns:a16="http://schemas.microsoft.com/office/drawing/2014/main" id="{B81ED067-DD03-4EE9-9AE3-2EFF4A229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0064B7F-22BE-4438-B0E8-09ACB2313A68}" type="slidenum">
              <a:rPr kumimoji="0" lang="zh-TW" altLang="en-US"/>
              <a:pPr eaLnBrk="1" hangingPunct="1"/>
              <a:t>64</a:t>
            </a:fld>
            <a:endParaRPr kumimoji="0" lang="en-US" altLang="zh-TW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8BB528F9-B752-448B-A2A1-2494F8CEB3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D62EA585-D265-4783-899C-5B82B2734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 6.39 shows the HSI components of the RGB image in Fig. 6.39(a).</a:t>
            </a:r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r>
              <a:rPr lang="en-US" altLang="zh-TW"/>
              <a:t>It is more efficient to smooth only the intensity (I) component of the HSI representation in Fig. 6.39.</a:t>
            </a:r>
            <a:endParaRPr lang="zh-TW" altLang="en-US"/>
          </a:p>
        </p:txBody>
      </p:sp>
      <p:pic>
        <p:nvPicPr>
          <p:cNvPr id="73733" name="Picture 4">
            <a:extLst>
              <a:ext uri="{FF2B5EF4-FFF2-40B4-BE49-F238E27FC236}">
                <a16:creationId xmlns:a16="http://schemas.microsoft.com/office/drawing/2014/main" id="{F5DB2646-5923-4C1E-94AB-C0AB8F4B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137525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3">
            <a:extLst>
              <a:ext uri="{FF2B5EF4-FFF2-40B4-BE49-F238E27FC236}">
                <a16:creationId xmlns:a16="http://schemas.microsoft.com/office/drawing/2014/main" id="{2698BA6B-597B-4085-8F55-FD9BF9164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E94C7B6-CD55-442E-A81C-68A625A31BB8}" type="slidenum">
              <a:rPr kumimoji="0" lang="zh-TW" altLang="en-US"/>
              <a:pPr eaLnBrk="1" hangingPunct="1"/>
              <a:t>65</a:t>
            </a:fld>
            <a:endParaRPr kumimoji="0" lang="en-US" altLang="zh-TW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590702D-B2C8-4DD0-B470-AA41CB576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EA7D412-A25D-4E8D-B059-6B5711160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6.40 shows the results between (1) smoothing each RGB component image and (2) smoothing the intensity (I) component of the HSI image (converting back to RGB), where a 5</a:t>
            </a:r>
            <a:r>
              <a:rPr lang="en-US" altLang="zh-TW">
                <a:cs typeface="Times New Roman" panose="02020603050405020304" pitchFamily="18" charset="0"/>
              </a:rPr>
              <a:t>×</a:t>
            </a:r>
            <a:r>
              <a:rPr lang="en-US" altLang="zh-TW"/>
              <a:t>5 average mask is employed.</a:t>
            </a:r>
            <a:endParaRPr lang="zh-TW" altLang="en-US"/>
          </a:p>
        </p:txBody>
      </p:sp>
      <p:pic>
        <p:nvPicPr>
          <p:cNvPr id="74757" name="Picture 4">
            <a:extLst>
              <a:ext uri="{FF2B5EF4-FFF2-40B4-BE49-F238E27FC236}">
                <a16:creationId xmlns:a16="http://schemas.microsoft.com/office/drawing/2014/main" id="{1F6C3081-1F40-4EE4-B363-3B40AE974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7559675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投影片編號版面配置區 3">
            <a:extLst>
              <a:ext uri="{FF2B5EF4-FFF2-40B4-BE49-F238E27FC236}">
                <a16:creationId xmlns:a16="http://schemas.microsoft.com/office/drawing/2014/main" id="{C1E0510B-EEE2-429E-8B93-DE0DA6435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7A4B25C0-8D29-42DF-B4C9-EC30FC1C8458}" type="slidenum">
              <a:rPr kumimoji="0" lang="zh-TW" altLang="en-US"/>
              <a:pPr eaLnBrk="1" hangingPunct="1"/>
              <a:t>66</a:t>
            </a:fld>
            <a:endParaRPr kumimoji="0" lang="en-US" altLang="zh-TW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06A086D2-029D-41E7-BD39-4EA2AE9BB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image sharpening</a:t>
            </a:r>
            <a:endParaRPr lang="zh-TW" altLang="en-US"/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77F36B9B-7951-4E45-9C85-F2F11CED4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898525"/>
            <a:ext cx="8847138" cy="5689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/>
              <a:t>In the RGB color system, the Laplacian of vector </a:t>
            </a:r>
            <a:r>
              <a:rPr lang="en-US" altLang="zh-TW" b="1"/>
              <a:t>c </a:t>
            </a:r>
            <a:r>
              <a:rPr lang="en-US" altLang="zh-TW"/>
              <a:t>in Eq. (6.4-2) is:</a:t>
            </a:r>
          </a:p>
          <a:p>
            <a:pPr algn="r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(6.6-3)</a:t>
            </a:r>
          </a:p>
          <a:p>
            <a:pPr eaLnBrk="1" hangingPunct="1">
              <a:lnSpc>
                <a:spcPct val="78000"/>
              </a:lnSpc>
              <a:spcBef>
                <a:spcPct val="105000"/>
              </a:spcBef>
            </a:pPr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6.41 compares the results between (1) Laplacian sharpening processing each RGB component and (2) Laplacian sharpening processing the intensity (I) component and converting back to RGB.</a:t>
            </a:r>
          </a:p>
        </p:txBody>
      </p:sp>
      <p:graphicFrame>
        <p:nvGraphicFramePr>
          <p:cNvPr id="13314" name="Object 4">
            <a:extLst>
              <a:ext uri="{FF2B5EF4-FFF2-40B4-BE49-F238E27FC236}">
                <a16:creationId xmlns:a16="http://schemas.microsoft.com/office/drawing/2014/main" id="{A2A88AD0-0E64-4BE4-AE91-CB0AEFD024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488" y="1211263"/>
          <a:ext cx="3629025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方程式" r:id="rId3" imgW="1612800" imgH="787320" progId="Equation.3">
                  <p:embed/>
                </p:oleObj>
              </mc:Choice>
              <mc:Fallback>
                <p:oleObj name="方程式" r:id="rId3" imgW="1612800" imgH="787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1211263"/>
                        <a:ext cx="3629025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8" name="Picture 5">
            <a:extLst>
              <a:ext uri="{FF2B5EF4-FFF2-40B4-BE49-F238E27FC236}">
                <a16:creationId xmlns:a16="http://schemas.microsoft.com/office/drawing/2014/main" id="{A1568286-3517-4A19-8095-4A356CA5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4016375"/>
            <a:ext cx="6316663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3">
            <a:extLst>
              <a:ext uri="{FF2B5EF4-FFF2-40B4-BE49-F238E27FC236}">
                <a16:creationId xmlns:a16="http://schemas.microsoft.com/office/drawing/2014/main" id="{FE250B92-75FF-490E-B54B-48BA6A077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4347277-2C2D-4968-9807-BF1F3871C495}" type="slidenum">
              <a:rPr kumimoji="0" lang="zh-TW" altLang="en-US"/>
              <a:pPr eaLnBrk="1" hangingPunct="1"/>
              <a:t>67</a:t>
            </a:fld>
            <a:endParaRPr kumimoji="0" lang="en-US" altLang="zh-TW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A9F7DD7-6146-43D7-980A-65AA5D059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segmentation in HSI space</a:t>
            </a:r>
            <a:endParaRPr lang="zh-TW" altLang="en-US"/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069A357-1283-4735-BB04-3B872BE75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384300"/>
            <a:ext cx="8847138" cy="5473700"/>
          </a:xfrm>
        </p:spPr>
        <p:txBody>
          <a:bodyPr/>
          <a:lstStyle/>
          <a:p>
            <a:pPr eaLnBrk="1" hangingPunct="1"/>
            <a:r>
              <a:rPr lang="en-US" altLang="zh-TW" dirty="0"/>
              <a:t>Suppose that we want to segment the reddish region in the lower left of the image in Fig.</a:t>
            </a:r>
            <a:r>
              <a:rPr lang="en-US" altLang="zh-TW" sz="800" dirty="0"/>
              <a:t> </a:t>
            </a:r>
            <a:r>
              <a:rPr lang="en-US" altLang="zh-TW" dirty="0"/>
              <a:t>6.42(a), where Fig. 6.42(b)~(d) are its HSI component images.</a:t>
            </a:r>
          </a:p>
          <a:p>
            <a:pPr lvl="1" eaLnBrk="1" hangingPunct="1"/>
            <a:r>
              <a:rPr lang="en-US" altLang="zh-TW" dirty="0"/>
              <a:t>Comparing Fig.</a:t>
            </a:r>
            <a:r>
              <a:rPr lang="en-US" altLang="zh-TW" sz="800" dirty="0"/>
              <a:t> </a:t>
            </a:r>
            <a:r>
              <a:rPr lang="en-US" altLang="zh-TW" dirty="0"/>
              <a:t>6.42(a) and (b), the interesting region has relatively high hue (H) value.</a:t>
            </a:r>
          </a:p>
          <a:p>
            <a:pPr lvl="1" eaLnBrk="1" hangingPunct="1"/>
            <a:r>
              <a:rPr lang="en-US" altLang="zh-TW" dirty="0"/>
              <a:t>Fig 6.42(e) shows a binary mask generated by thresholding the saturation (S) image with a threshold equal to 10% of the maximum value in the S image.</a:t>
            </a:r>
          </a:p>
          <a:p>
            <a:pPr lvl="1" eaLnBrk="1" hangingPunct="1"/>
            <a:r>
              <a:rPr lang="en-US" altLang="zh-TW" dirty="0"/>
              <a:t>Fig. 6.42(f) is the product of the mask with the H image and Fig. 6.42(g) is the histogram of the product image (Fig. 6.42(f</a:t>
            </a:r>
            <a:r>
              <a:rPr lang="en-US" altLang="zh-TW" sz="1600" dirty="0"/>
              <a:t> </a:t>
            </a:r>
            <a:r>
              <a:rPr lang="en-US" altLang="zh-TW" dirty="0"/>
              <a:t>)) (range 0~1).</a:t>
            </a:r>
          </a:p>
          <a:p>
            <a:pPr lvl="1" eaLnBrk="1" hangingPunct="1"/>
            <a:r>
              <a:rPr lang="en-US" altLang="zh-TW" dirty="0"/>
              <a:t>Fig. 6.42(h) shows the result of thresholding the product image with threshold = 0.9 (range 0~1).</a:t>
            </a:r>
            <a:endParaRPr lang="zh-TW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3">
            <a:extLst>
              <a:ext uri="{FF2B5EF4-FFF2-40B4-BE49-F238E27FC236}">
                <a16:creationId xmlns:a16="http://schemas.microsoft.com/office/drawing/2014/main" id="{9EE779F8-F8E9-46C5-B2B6-DCF0325B1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F6E2A280-5157-4918-8C03-72F16EED23DC}" type="slidenum">
              <a:rPr kumimoji="0" lang="zh-TW" altLang="en-US"/>
              <a:pPr eaLnBrk="1" hangingPunct="1"/>
              <a:t>68</a:t>
            </a:fld>
            <a:endParaRPr kumimoji="0" lang="en-US" altLang="zh-TW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E5138D28-7183-447C-8DF1-5E8FA0028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36816000-44CA-4EE0-B7E8-F33808AE3B6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0"/>
            <a:ext cx="4103688" cy="6165850"/>
          </a:xfrm>
          <a:noFill/>
        </p:spPr>
      </p:pic>
      <p:pic>
        <p:nvPicPr>
          <p:cNvPr id="76805" name="Picture 5">
            <a:extLst>
              <a:ext uri="{FF2B5EF4-FFF2-40B4-BE49-F238E27FC236}">
                <a16:creationId xmlns:a16="http://schemas.microsoft.com/office/drawing/2014/main" id="{543EB972-E9EF-4EAE-A73A-2FF8F128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6092825"/>
            <a:ext cx="7102475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投影片編號版面配置區 3">
            <a:extLst>
              <a:ext uri="{FF2B5EF4-FFF2-40B4-BE49-F238E27FC236}">
                <a16:creationId xmlns:a16="http://schemas.microsoft.com/office/drawing/2014/main" id="{2E226984-D687-4088-8638-C5468B0A3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DAC17B3-17EF-40CD-96B0-D6EC073E41B3}" type="slidenum">
              <a:rPr kumimoji="0" lang="zh-TW" altLang="en-US"/>
              <a:pPr eaLnBrk="1" hangingPunct="1"/>
              <a:t>69</a:t>
            </a:fld>
            <a:endParaRPr kumimoji="0" lang="en-US" altLang="zh-TW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09EED448-81E7-4CA9-ADA5-9AFD1CA4A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Segmentation in RGB vector space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C401AC28-516F-42C6-BF10-6BD65B835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objective of segmentation is to classify each RGB pixel in a given image as having a color in the specified range or not.</a:t>
            </a:r>
          </a:p>
          <a:p>
            <a:pPr eaLnBrk="1" hangingPunct="1"/>
            <a:r>
              <a:rPr lang="en-US" altLang="zh-TW"/>
              <a:t>Let </a:t>
            </a:r>
            <a:r>
              <a:rPr lang="en-US" altLang="zh-TW" b="1"/>
              <a:t>a</a:t>
            </a:r>
            <a:r>
              <a:rPr lang="en-US" altLang="zh-TW"/>
              <a:t> denote the average RGB color vector and </a:t>
            </a:r>
            <a:r>
              <a:rPr lang="en-US" altLang="zh-TW" b="1"/>
              <a:t>z</a:t>
            </a:r>
            <a:r>
              <a:rPr lang="en-US" altLang="zh-TW"/>
              <a:t> an arbitrary point in RGB space. Then</a:t>
            </a:r>
            <a:r>
              <a:rPr lang="en-US" altLang="zh-TW" b="1" i="1"/>
              <a:t> </a:t>
            </a:r>
            <a:r>
              <a:rPr lang="en-US" altLang="zh-TW" b="1"/>
              <a:t>z</a:t>
            </a:r>
            <a:r>
              <a:rPr lang="en-US" altLang="zh-TW"/>
              <a:t> is similar to </a:t>
            </a:r>
            <a:r>
              <a:rPr lang="en-US" altLang="zh-TW" b="1"/>
              <a:t>a</a:t>
            </a:r>
            <a:r>
              <a:rPr lang="en-US" altLang="zh-TW"/>
              <a:t> if the distance between </a:t>
            </a:r>
            <a:r>
              <a:rPr lang="en-US" altLang="zh-TW" b="1"/>
              <a:t>z</a:t>
            </a:r>
            <a:r>
              <a:rPr lang="en-US" altLang="zh-TW"/>
              <a:t> and </a:t>
            </a:r>
            <a:r>
              <a:rPr lang="en-US" altLang="zh-TW" b="1"/>
              <a:t>a</a:t>
            </a:r>
            <a:r>
              <a:rPr lang="en-US" altLang="zh-TW"/>
              <a:t> is less than a specified threshold </a:t>
            </a:r>
            <a:r>
              <a:rPr lang="en-US" altLang="zh-TW" i="1"/>
              <a:t>D</a:t>
            </a:r>
            <a:r>
              <a:rPr lang="en-US" altLang="zh-TW" baseline="-25000"/>
              <a:t>0</a:t>
            </a:r>
            <a:r>
              <a:rPr lang="en-US" altLang="zh-TW"/>
              <a:t>.</a:t>
            </a:r>
          </a:p>
          <a:p>
            <a:pPr eaLnBrk="1" hangingPunct="1"/>
            <a:r>
              <a:rPr lang="en-US" altLang="zh-TW"/>
              <a:t>The Euclidean distance between </a:t>
            </a:r>
            <a:r>
              <a:rPr lang="en-US" altLang="zh-TW" b="1"/>
              <a:t>z</a:t>
            </a:r>
            <a:r>
              <a:rPr lang="en-US" altLang="zh-TW" b="1" i="1"/>
              <a:t> </a:t>
            </a:r>
            <a:r>
              <a:rPr lang="en-US" altLang="zh-TW"/>
              <a:t>and</a:t>
            </a:r>
            <a:r>
              <a:rPr lang="en-US" altLang="zh-TW" b="1" i="1"/>
              <a:t> </a:t>
            </a:r>
            <a:r>
              <a:rPr lang="en-US" altLang="zh-TW" b="1"/>
              <a:t>a</a:t>
            </a:r>
            <a:r>
              <a:rPr lang="en-US" altLang="zh-TW" b="1" i="1"/>
              <a:t> </a:t>
            </a:r>
            <a:r>
              <a:rPr lang="en-US" altLang="zh-TW"/>
              <a:t>is:</a:t>
            </a:r>
          </a:p>
          <a:p>
            <a:pPr eaLnBrk="1" hangingPunct="1"/>
            <a:endParaRPr lang="zh-TW" altLang="en-US"/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(6.7-1)</a:t>
            </a:r>
          </a:p>
        </p:txBody>
      </p:sp>
      <p:graphicFrame>
        <p:nvGraphicFramePr>
          <p:cNvPr id="14338" name="Object 4">
            <a:extLst>
              <a:ext uri="{FF2B5EF4-FFF2-40B4-BE49-F238E27FC236}">
                <a16:creationId xmlns:a16="http://schemas.microsoft.com/office/drawing/2014/main" id="{F0E4B6D5-CEA0-40DA-8B61-C46DF4BBE5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906811"/>
              </p:ext>
            </p:extLst>
          </p:nvPr>
        </p:nvGraphicFramePr>
        <p:xfrm>
          <a:off x="1147763" y="4894263"/>
          <a:ext cx="5840412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方程式" r:id="rId3" imgW="2869920" imgH="914400" progId="Equation.3">
                  <p:embed/>
                </p:oleObj>
              </mc:Choice>
              <mc:Fallback>
                <p:oleObj name="方程式" r:id="rId3" imgW="286992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894263"/>
                        <a:ext cx="5840412" cy="186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A20F190-249C-4269-9D03-D89C2F6C5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1" t="43854" r="1500" b="37918"/>
          <a:stretch/>
        </p:blipFill>
        <p:spPr>
          <a:xfrm>
            <a:off x="6866607" y="6407214"/>
            <a:ext cx="121568" cy="269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投影片編號版面配置區 3">
            <a:extLst>
              <a:ext uri="{FF2B5EF4-FFF2-40B4-BE49-F238E27FC236}">
                <a16:creationId xmlns:a16="http://schemas.microsoft.com/office/drawing/2014/main" id="{2D6EFA24-9BC1-425B-ADA1-4DF9D31D4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F3B0BED2-CF49-4517-B4F6-8978C3DD35F8}" type="slidenum">
              <a:rPr kumimoji="0" lang="zh-TW" altLang="en-US"/>
              <a:pPr eaLnBrk="1" hangingPunct="1"/>
              <a:t>7</a:t>
            </a:fld>
            <a:endParaRPr kumimoji="0" lang="en-US" altLang="zh-TW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A9F49CCB-DF69-468B-913F-A764C635C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032" name="Rectangle 3">
            <a:extLst>
              <a:ext uri="{FF2B5EF4-FFF2-40B4-BE49-F238E27FC236}">
                <a16:creationId xmlns:a16="http://schemas.microsoft.com/office/drawing/2014/main" id="{FDD36B50-1595-4724-BA2A-2C7D83E87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7000"/>
              </a:lnSpc>
            </a:pPr>
            <a:r>
              <a:rPr lang="en-US" altLang="zh-TW" dirty="0"/>
              <a:t>The amounts of R, G, and B forming any particular color are called the tristimulus values, denoted by 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Y</a:t>
            </a:r>
            <a:r>
              <a:rPr lang="en-US" altLang="zh-TW" dirty="0"/>
              <a:t>, and </a:t>
            </a:r>
            <a:r>
              <a:rPr lang="en-US" altLang="zh-TW" i="1" dirty="0"/>
              <a:t>Z</a:t>
            </a:r>
            <a:r>
              <a:rPr lang="en-US" altLang="zh-TW" dirty="0"/>
              <a:t>, respectively.</a:t>
            </a:r>
            <a:endParaRPr lang="zh-TW" altLang="en-US" dirty="0"/>
          </a:p>
          <a:p>
            <a:pPr lvl="1" eaLnBrk="1" hangingPunct="1"/>
            <a:r>
              <a:rPr lang="en-US" altLang="zh-TW" dirty="0"/>
              <a:t>A color can be specified by its trichromatic coefficients, defined as:</a:t>
            </a:r>
          </a:p>
          <a:p>
            <a:pPr lvl="1" algn="r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	(6.1-1)</a:t>
            </a:r>
          </a:p>
          <a:p>
            <a:pPr lvl="1" algn="r" eaLnBrk="1" hangingPunct="1">
              <a:lnSpc>
                <a:spcPct val="18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(6.1-2)</a:t>
            </a:r>
          </a:p>
          <a:p>
            <a:pPr lvl="1" algn="r" eaLnBrk="1" hangingPunct="1">
              <a:lnSpc>
                <a:spcPct val="1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(6.1-3)</a:t>
            </a:r>
          </a:p>
          <a:p>
            <a:pPr lvl="1" algn="l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  </a:t>
            </a:r>
            <a:endParaRPr lang="en-US" altLang="zh-TW" i="1" dirty="0"/>
          </a:p>
          <a:p>
            <a:pPr lvl="1" algn="r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(6.1-4)</a:t>
            </a: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A9EFA5D3-3F0B-4757-822E-055A9BED96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009775"/>
          <a:ext cx="61404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方程式" r:id="rId3" imgW="3009600" imgH="393480" progId="Equation.3">
                  <p:embed/>
                </p:oleObj>
              </mc:Choice>
              <mc:Fallback>
                <p:oleObj name="方程式" r:id="rId3" imgW="30096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09775"/>
                        <a:ext cx="61404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>
            <a:extLst>
              <a:ext uri="{FF2B5EF4-FFF2-40B4-BE49-F238E27FC236}">
                <a16:creationId xmlns:a16="http://schemas.microsoft.com/office/drawing/2014/main" id="{6182F768-B5DB-412C-8785-F4E49DFCBE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2728913"/>
          <a:ext cx="42179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方程式" r:id="rId5" imgW="2070000" imgH="393480" progId="Equation.3">
                  <p:embed/>
                </p:oleObj>
              </mc:Choice>
              <mc:Fallback>
                <p:oleObj name="方程式" r:id="rId5" imgW="20700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28913"/>
                        <a:ext cx="4217988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>
            <a:extLst>
              <a:ext uri="{FF2B5EF4-FFF2-40B4-BE49-F238E27FC236}">
                <a16:creationId xmlns:a16="http://schemas.microsoft.com/office/drawing/2014/main" id="{183DAFA8-1681-4049-9AD5-06F614CFD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794903"/>
              </p:ext>
            </p:extLst>
          </p:nvPr>
        </p:nvGraphicFramePr>
        <p:xfrm>
          <a:off x="1493838" y="3532188"/>
          <a:ext cx="42005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方程式" r:id="rId7" imgW="2095200" imgH="393480" progId="Equation.3">
                  <p:embed/>
                </p:oleObj>
              </mc:Choice>
              <mc:Fallback>
                <p:oleObj name="方程式" r:id="rId7" imgW="20952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532188"/>
                        <a:ext cx="420052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6C877A06-97CE-4C05-A4CE-73530656D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3000" y="4514850"/>
          <a:ext cx="18716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方程式" r:id="rId9" imgW="799920" imgH="203040" progId="Equation.3">
                  <p:embed/>
                </p:oleObj>
              </mc:Choice>
              <mc:Fallback>
                <p:oleObj name="方程式" r:id="rId9" imgW="799920" imgH="203040" progId="Equation.3">
                  <p:embed/>
                  <p:pic>
                    <p:nvPicPr>
                      <p:cNvPr id="43015" name="Object 7">
                        <a:extLst>
                          <a:ext uri="{FF2B5EF4-FFF2-40B4-BE49-F238E27FC236}">
                            <a16:creationId xmlns:a16="http://schemas.microsoft.com/office/drawing/2014/main" id="{094C7B8B-C260-4D8C-B710-098367B955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514850"/>
                        <a:ext cx="187166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CCD93546-9444-495A-BC78-A95D43966B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1" t="43854" r="-799" b="30619"/>
          <a:stretch/>
        </p:blipFill>
        <p:spPr>
          <a:xfrm>
            <a:off x="4068639" y="4656743"/>
            <a:ext cx="216024" cy="37675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投影片編號版面配置區 3">
            <a:extLst>
              <a:ext uri="{FF2B5EF4-FFF2-40B4-BE49-F238E27FC236}">
                <a16:creationId xmlns:a16="http://schemas.microsoft.com/office/drawing/2014/main" id="{8DD6E058-CDA3-494B-8F47-2D1D6A4F4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26572E3-92E8-482C-A9EF-A8BE31B2361D}" type="slidenum">
              <a:rPr kumimoji="0" lang="zh-TW" altLang="en-US"/>
              <a:pPr eaLnBrk="1" hangingPunct="1"/>
              <a:t>70</a:t>
            </a:fld>
            <a:endParaRPr kumimoji="0" lang="en-US" altLang="zh-TW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30A7E56A-C26C-425D-BDFF-400B13C1C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B9455394-C11B-46BD-801A-F504C2759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dirty="0"/>
              <a:t>The locus of points such that </a:t>
            </a:r>
            <a:r>
              <a:rPr lang="en-US" altLang="zh-TW" i="1" dirty="0"/>
              <a:t>D</a:t>
            </a:r>
            <a:r>
              <a:rPr lang="en-US" altLang="zh-TW" dirty="0"/>
              <a:t>(</a:t>
            </a:r>
            <a:r>
              <a:rPr lang="en-US" altLang="zh-TW" b="1" dirty="0"/>
              <a:t>z</a:t>
            </a:r>
            <a:r>
              <a:rPr lang="en-US" altLang="zh-TW" dirty="0"/>
              <a:t>, </a:t>
            </a:r>
            <a:r>
              <a:rPr lang="en-US" altLang="zh-TW" b="1" dirty="0"/>
              <a:t>a</a:t>
            </a:r>
            <a:r>
              <a:rPr lang="en-US" altLang="zh-TW" dirty="0"/>
              <a:t>) </a:t>
            </a:r>
            <a:r>
              <a:rPr lang="en-US" altLang="zh-TW" dirty="0">
                <a:cs typeface="Times New Roman" panose="02020603050405020304" pitchFamily="18" charset="0"/>
              </a:rPr>
              <a:t>≤</a:t>
            </a:r>
            <a:r>
              <a:rPr lang="en-US" altLang="zh-TW" dirty="0"/>
              <a:t> </a:t>
            </a:r>
            <a:r>
              <a:rPr lang="en-US" altLang="zh-TW" i="1" dirty="0"/>
              <a:t>D</a:t>
            </a:r>
            <a:r>
              <a:rPr lang="en-US" altLang="zh-TW" baseline="-25000" dirty="0"/>
              <a:t>0</a:t>
            </a:r>
            <a:r>
              <a:rPr lang="en-US" altLang="zh-TW" dirty="0"/>
              <a:t> is a solid sphere of radius </a:t>
            </a:r>
            <a:r>
              <a:rPr lang="en-US" altLang="zh-TW" i="1" dirty="0"/>
              <a:t>D</a:t>
            </a:r>
            <a:r>
              <a:rPr lang="en-US" altLang="zh-TW" baseline="-25000" dirty="0"/>
              <a:t>0</a:t>
            </a:r>
            <a:r>
              <a:rPr lang="en-US" altLang="zh-TW" dirty="0"/>
              <a:t>, as shown in Fig. 6.43(a).</a:t>
            </a:r>
          </a:p>
          <a:p>
            <a:pPr lvl="1" eaLnBrk="1" hangingPunct="1"/>
            <a:r>
              <a:rPr lang="en-US" altLang="zh-TW" dirty="0"/>
              <a:t>A useful generalized distance measure is:</a:t>
            </a:r>
          </a:p>
          <a:p>
            <a:pPr lvl="1" algn="r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(6.7-2)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	where </a:t>
            </a:r>
            <a:r>
              <a:rPr lang="en-US" altLang="zh-TW" b="1" dirty="0"/>
              <a:t>C </a:t>
            </a:r>
            <a:r>
              <a:rPr lang="en-US" altLang="zh-TW" dirty="0"/>
              <a:t>is the covariance matrix of the samples representative of the color we wish to segment. The locus of points such that </a:t>
            </a:r>
            <a:r>
              <a:rPr lang="en-US" altLang="zh-TW" i="1" dirty="0"/>
              <a:t>D</a:t>
            </a:r>
            <a:r>
              <a:rPr lang="en-US" altLang="zh-TW" dirty="0"/>
              <a:t>(</a:t>
            </a:r>
            <a:r>
              <a:rPr lang="en-US" altLang="zh-TW" b="1" dirty="0"/>
              <a:t>z</a:t>
            </a:r>
            <a:r>
              <a:rPr lang="en-US" altLang="zh-TW" dirty="0"/>
              <a:t>, </a:t>
            </a:r>
            <a:r>
              <a:rPr lang="en-US" altLang="zh-TW" b="1" dirty="0"/>
              <a:t>a</a:t>
            </a:r>
            <a:r>
              <a:rPr lang="en-US" altLang="zh-TW" dirty="0"/>
              <a:t>) </a:t>
            </a:r>
            <a:r>
              <a:rPr lang="en-US" altLang="zh-TW" dirty="0">
                <a:cs typeface="Times New Roman" panose="02020603050405020304" pitchFamily="18" charset="0"/>
              </a:rPr>
              <a:t>≤</a:t>
            </a:r>
            <a:r>
              <a:rPr lang="en-US" altLang="zh-TW" dirty="0"/>
              <a:t> </a:t>
            </a:r>
            <a:r>
              <a:rPr lang="en-US" altLang="zh-TW" i="1" dirty="0"/>
              <a:t>D</a:t>
            </a:r>
            <a:r>
              <a:rPr lang="en-US" altLang="zh-TW" baseline="-25000" dirty="0"/>
              <a:t>0</a:t>
            </a:r>
            <a:r>
              <a:rPr lang="en-US" altLang="zh-TW" dirty="0"/>
              <a:t> describes a solid 3-D elliptical body [Fig. 6.43(b)] with the important property that its principal axes are oriented in the direction of maximum data spread.</a:t>
            </a:r>
          </a:p>
          <a:p>
            <a:pPr lvl="1" eaLnBrk="1" hangingPunct="1"/>
            <a:r>
              <a:rPr lang="en-US" altLang="zh-TW" dirty="0"/>
              <a:t>A compromise is to use a bounding box shown in Fig. 6.43(c).</a:t>
            </a:r>
          </a:p>
        </p:txBody>
      </p:sp>
      <p:graphicFrame>
        <p:nvGraphicFramePr>
          <p:cNvPr id="15362" name="Object 4">
            <a:extLst>
              <a:ext uri="{FF2B5EF4-FFF2-40B4-BE49-F238E27FC236}">
                <a16:creationId xmlns:a16="http://schemas.microsoft.com/office/drawing/2014/main" id="{A331B286-E826-4A90-90B8-1A28984DD4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263" y="1427163"/>
          <a:ext cx="34290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方程式" r:id="rId3" imgW="1841400" imgH="317160" progId="Equation.3">
                  <p:embed/>
                </p:oleObj>
              </mc:Choice>
              <mc:Fallback>
                <p:oleObj name="方程式" r:id="rId3" imgW="1841400" imgH="317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1427163"/>
                        <a:ext cx="342900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6" name="Picture 5">
            <a:extLst>
              <a:ext uri="{FF2B5EF4-FFF2-40B4-BE49-F238E27FC236}">
                <a16:creationId xmlns:a16="http://schemas.microsoft.com/office/drawing/2014/main" id="{A2496F1C-C1B0-4545-89EC-312FB755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5150"/>
            <a:ext cx="864235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8C5B11-D33B-46DF-AEDD-8653D58590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170711" y="1721644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投影片編號版面配置區 3">
            <a:extLst>
              <a:ext uri="{FF2B5EF4-FFF2-40B4-BE49-F238E27FC236}">
                <a16:creationId xmlns:a16="http://schemas.microsoft.com/office/drawing/2014/main" id="{24522764-A8D5-426B-8D58-B10292B40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7995EC6-939B-452E-8C23-D7BE78173DC0}" type="slidenum">
              <a:rPr kumimoji="0" lang="zh-TW" altLang="en-US"/>
              <a:pPr eaLnBrk="1" hangingPunct="1"/>
              <a:t>71</a:t>
            </a:fld>
            <a:endParaRPr kumimoji="0" lang="en-US" altLang="zh-TW"/>
          </a:p>
        </p:txBody>
      </p:sp>
      <p:sp>
        <p:nvSpPr>
          <p:cNvPr id="16392" name="Rectangle 2">
            <a:extLst>
              <a:ext uri="{FF2B5EF4-FFF2-40B4-BE49-F238E27FC236}">
                <a16:creationId xmlns:a16="http://schemas.microsoft.com/office/drawing/2014/main" id="{AB2FC0E1-AE70-4772-A29A-EA2EB035E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6393" name="Rectangle 3">
            <a:extLst>
              <a:ext uri="{FF2B5EF4-FFF2-40B4-BE49-F238E27FC236}">
                <a16:creationId xmlns:a16="http://schemas.microsoft.com/office/drawing/2014/main" id="{E5E573A9-97E6-4BD1-A960-6D611132C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rectangular region shown in Fig. 6.44(a) contains samples of reddish colors to be segmented out from the color image.</a:t>
            </a:r>
          </a:p>
        </p:txBody>
      </p:sp>
      <p:graphicFrame>
        <p:nvGraphicFramePr>
          <p:cNvPr id="16386" name="Object 6">
            <a:extLst>
              <a:ext uri="{FF2B5EF4-FFF2-40B4-BE49-F238E27FC236}">
                <a16:creationId xmlns:a16="http://schemas.microsoft.com/office/drawing/2014/main" id="{C756C7DD-D09C-4699-85FC-09956AA7A2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5725" y="2017713"/>
          <a:ext cx="403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" name="方程式" r:id="rId3" imgW="203040" imgH="215640" progId="Equation.3">
                  <p:embed/>
                </p:oleObj>
              </mc:Choice>
              <mc:Fallback>
                <p:oleObj name="方程式" r:id="rId3" imgW="20304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2017713"/>
                        <a:ext cx="403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>
            <a:extLst>
              <a:ext uri="{FF2B5EF4-FFF2-40B4-BE49-F238E27FC236}">
                <a16:creationId xmlns:a16="http://schemas.microsoft.com/office/drawing/2014/main" id="{162E7A9C-8DD6-4025-8B1A-A60AE08B5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25" y="2003425"/>
          <a:ext cx="403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name="方程式" r:id="rId5" imgW="203040" imgH="215640" progId="Equation.3">
                  <p:embed/>
                </p:oleObj>
              </mc:Choice>
              <mc:Fallback>
                <p:oleObj name="方程式" r:id="rId5" imgW="20304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003425"/>
                        <a:ext cx="403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4" name="Picture 9">
            <a:extLst>
              <a:ext uri="{FF2B5EF4-FFF2-40B4-BE49-F238E27FC236}">
                <a16:creationId xmlns:a16="http://schemas.microsoft.com/office/drawing/2014/main" id="{79CF6F55-4E77-49A8-B87C-EEE1A168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239838"/>
            <a:ext cx="5343525" cy="53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Rectangle 10">
            <a:extLst>
              <a:ext uri="{FF2B5EF4-FFF2-40B4-BE49-F238E27FC236}">
                <a16:creationId xmlns:a16="http://schemas.microsoft.com/office/drawing/2014/main" id="{AAB8757B-08B3-453F-B169-E06E9A3A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3" y="1708150"/>
            <a:ext cx="33559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442913" indent="-263525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lvl="1" algn="just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400">
                <a:latin typeface="Times New Roman" panose="02020603050405020304" pitchFamily="18" charset="0"/>
              </a:rPr>
              <a:t>A box was centered at </a:t>
            </a:r>
            <a:r>
              <a:rPr lang="en-US" altLang="zh-TW" sz="2400" b="1">
                <a:latin typeface="Times New Roman" panose="02020603050405020304" pitchFamily="18" charset="0"/>
              </a:rPr>
              <a:t>a</a:t>
            </a:r>
            <a:r>
              <a:rPr lang="en-US" altLang="zh-TW" sz="2400">
                <a:latin typeface="Times New Roman" panose="02020603050405020304" pitchFamily="18" charset="0"/>
              </a:rPr>
              <a:t>, and its dimensions along each of the RGB axes are selected as 1.25    , i.e., from (</a:t>
            </a:r>
            <a:r>
              <a:rPr lang="en-US" altLang="zh-TW" sz="2400" b="1">
                <a:latin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</a:rPr>
              <a:t>R</a:t>
            </a:r>
            <a:r>
              <a:rPr lang="en-US" altLang="zh-TW" sz="2400">
                <a:latin typeface="Times New Roman" panose="02020603050405020304" pitchFamily="18" charset="0"/>
              </a:rPr>
              <a:t>-1.25     ) to (</a:t>
            </a:r>
            <a:r>
              <a:rPr lang="en-US" altLang="zh-TW" sz="2400" b="1">
                <a:latin typeface="Times New Roman" panose="02020603050405020304" pitchFamily="18" charset="0"/>
              </a:rPr>
              <a:t>a</a:t>
            </a:r>
            <a:r>
              <a:rPr lang="en-US" altLang="zh-TW" sz="2400" i="1" baseline="-25000">
                <a:latin typeface="Times New Roman" panose="02020603050405020304" pitchFamily="18" charset="0"/>
              </a:rPr>
              <a:t>R</a:t>
            </a:r>
            <a:r>
              <a:rPr lang="en-US" altLang="zh-TW" sz="2400">
                <a:latin typeface="Times New Roman" panose="02020603050405020304" pitchFamily="18" charset="0"/>
              </a:rPr>
              <a:t>+1.25    ).</a:t>
            </a:r>
          </a:p>
          <a:p>
            <a:pPr lvl="1" algn="just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400">
                <a:latin typeface="Times New Roman" panose="02020603050405020304" pitchFamily="18" charset="0"/>
              </a:rPr>
              <a:t>Fig. 6.44(b) shows the result of segment in RGB vector space.</a:t>
            </a:r>
          </a:p>
        </p:txBody>
      </p:sp>
      <p:graphicFrame>
        <p:nvGraphicFramePr>
          <p:cNvPr id="16388" name="Object 11">
            <a:extLst>
              <a:ext uri="{FF2B5EF4-FFF2-40B4-BE49-F238E27FC236}">
                <a16:creationId xmlns:a16="http://schemas.microsoft.com/office/drawing/2014/main" id="{6DFF1546-1330-474D-A050-FC613E6123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400" y="3095625"/>
          <a:ext cx="403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" name="方程式" r:id="rId7" imgW="203040" imgH="215640" progId="Equation.3">
                  <p:embed/>
                </p:oleObj>
              </mc:Choice>
              <mc:Fallback>
                <p:oleObj name="方程式" r:id="rId7" imgW="2030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3095625"/>
                        <a:ext cx="403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2">
            <a:extLst>
              <a:ext uri="{FF2B5EF4-FFF2-40B4-BE49-F238E27FC236}">
                <a16:creationId xmlns:a16="http://schemas.microsoft.com/office/drawing/2014/main" id="{63003DBE-2296-4A0C-BBF9-FB71F2271A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8800" y="3457575"/>
          <a:ext cx="403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方程式" r:id="rId8" imgW="203040" imgH="215640" progId="Equation.3">
                  <p:embed/>
                </p:oleObj>
              </mc:Choice>
              <mc:Fallback>
                <p:oleObj name="方程式" r:id="rId8" imgW="2030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3457575"/>
                        <a:ext cx="403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3">
            <a:extLst>
              <a:ext uri="{FF2B5EF4-FFF2-40B4-BE49-F238E27FC236}">
                <a16:creationId xmlns:a16="http://schemas.microsoft.com/office/drawing/2014/main" id="{10440BB2-1135-41CE-8CAC-DFB6BF05C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452813"/>
          <a:ext cx="403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方程式" r:id="rId9" imgW="203040" imgH="215640" progId="Equation.3">
                  <p:embed/>
                </p:oleObj>
              </mc:Choice>
              <mc:Fallback>
                <p:oleObj name="方程式" r:id="rId9" imgW="203040" imgH="215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452813"/>
                        <a:ext cx="403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編號版面配置區 3">
            <a:extLst>
              <a:ext uri="{FF2B5EF4-FFF2-40B4-BE49-F238E27FC236}">
                <a16:creationId xmlns:a16="http://schemas.microsoft.com/office/drawing/2014/main" id="{5A01A537-2018-4FC9-B8A6-230DFF099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902E4E6-F45B-4E5D-A3C0-71C9889F5F34}" type="slidenum">
              <a:rPr kumimoji="0" lang="zh-TW" altLang="en-US"/>
              <a:pPr eaLnBrk="1" hangingPunct="1"/>
              <a:t>72</a:t>
            </a:fld>
            <a:endParaRPr kumimoji="0" lang="en-US" altLang="zh-TW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F4B632E-B71B-46EF-AE35-20A03E419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edge detection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A41BEF66-9FD3-4E0C-A897-C009A1C4F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Fig.</a:t>
            </a:r>
            <a:r>
              <a:rPr lang="en-US" altLang="zh-TW" sz="800"/>
              <a:t> </a:t>
            </a:r>
            <a:r>
              <a:rPr lang="en-US" altLang="zh-TW"/>
              <a:t>6.45(a)~(c) and Fig.</a:t>
            </a:r>
            <a:r>
              <a:rPr lang="en-US" altLang="zh-TW" sz="800"/>
              <a:t> </a:t>
            </a:r>
            <a:r>
              <a:rPr lang="en-US" altLang="zh-TW"/>
              <a:t>6.45(e)~(f) show the RGB component images of the color images shown in Fig. 6.45(d) and (h), respectively.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>
                <a:sym typeface="Wingdings" panose="05000000000000000000" pitchFamily="2" charset="2"/>
              </a:rPr>
              <a:t>	</a:t>
            </a:r>
            <a:r>
              <a:rPr lang="en-US" altLang="zh-TW"/>
              <a:t>Processing the three individual planes to form a 	composite gradient image may yield erroneous results.</a:t>
            </a:r>
            <a:endParaRPr lang="zh-TW" altLang="en-US"/>
          </a:p>
        </p:txBody>
      </p:sp>
      <p:pic>
        <p:nvPicPr>
          <p:cNvPr id="77829" name="Picture 4">
            <a:extLst>
              <a:ext uri="{FF2B5EF4-FFF2-40B4-BE49-F238E27FC236}">
                <a16:creationId xmlns:a16="http://schemas.microsoft.com/office/drawing/2014/main" id="{99D9481A-2C3B-4D25-AD5F-8641F67E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59100"/>
            <a:ext cx="5689600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投影片編號版面配置區 3">
            <a:extLst>
              <a:ext uri="{FF2B5EF4-FFF2-40B4-BE49-F238E27FC236}">
                <a16:creationId xmlns:a16="http://schemas.microsoft.com/office/drawing/2014/main" id="{5F29A6DA-9FA1-4D50-B55C-07373FC23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8A6A498-E557-4049-87A2-0A979CEE9B57}" type="slidenum">
              <a:rPr kumimoji="0" lang="zh-TW" altLang="en-US"/>
              <a:pPr eaLnBrk="1" hangingPunct="1"/>
              <a:t>73</a:t>
            </a:fld>
            <a:endParaRPr kumimoji="0" lang="en-US" altLang="zh-TW"/>
          </a:p>
        </p:txBody>
      </p:sp>
      <p:sp>
        <p:nvSpPr>
          <p:cNvPr id="17416" name="Rectangle 2">
            <a:extLst>
              <a:ext uri="{FF2B5EF4-FFF2-40B4-BE49-F238E27FC236}">
                <a16:creationId xmlns:a16="http://schemas.microsoft.com/office/drawing/2014/main" id="{7D24562A-482A-4464-ABC5-D14511B77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7417" name="Rectangle 3">
            <a:extLst>
              <a:ext uri="{FF2B5EF4-FFF2-40B4-BE49-F238E27FC236}">
                <a16:creationId xmlns:a16="http://schemas.microsoft.com/office/drawing/2014/main" id="{97D1F9E4-11CD-4DED-9F80-D034F5AE59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42863"/>
            <a:ext cx="8847138" cy="6408737"/>
          </a:xfrm>
          <a:noFill/>
        </p:spPr>
        <p:txBody>
          <a:bodyPr/>
          <a:lstStyle/>
          <a:p>
            <a:pPr eaLnBrk="1" hangingPunct="1"/>
            <a:r>
              <a:rPr lang="en-US" altLang="zh-TW" dirty="0"/>
              <a:t>Let </a:t>
            </a:r>
            <a:r>
              <a:rPr lang="en-US" altLang="zh-TW" b="1" dirty="0"/>
              <a:t>r</a:t>
            </a:r>
            <a:r>
              <a:rPr lang="en-US" altLang="zh-TW" dirty="0"/>
              <a:t>, </a:t>
            </a:r>
            <a:r>
              <a:rPr lang="en-US" altLang="zh-TW" b="1" dirty="0"/>
              <a:t>g</a:t>
            </a:r>
            <a:r>
              <a:rPr lang="en-US" altLang="zh-TW" dirty="0"/>
              <a:t> and </a:t>
            </a:r>
            <a:r>
              <a:rPr lang="en-US" altLang="zh-TW" b="1" dirty="0"/>
              <a:t>b</a:t>
            </a:r>
            <a:r>
              <a:rPr lang="en-US" altLang="zh-TW" dirty="0"/>
              <a:t> be unit vectors along the </a:t>
            </a:r>
            <a:r>
              <a:rPr lang="en-US" altLang="zh-TW" i="1" dirty="0"/>
              <a:t>R</a:t>
            </a:r>
            <a:r>
              <a:rPr lang="en-US" altLang="zh-TW" dirty="0"/>
              <a:t>, </a:t>
            </a:r>
            <a:r>
              <a:rPr lang="en-US" altLang="zh-TW" i="1" dirty="0"/>
              <a:t>G</a:t>
            </a:r>
            <a:r>
              <a:rPr lang="en-US" altLang="zh-TW" dirty="0"/>
              <a:t>, </a:t>
            </a:r>
            <a:r>
              <a:rPr lang="en-US" altLang="zh-TW" i="1" dirty="0"/>
              <a:t>B</a:t>
            </a:r>
            <a:r>
              <a:rPr lang="en-US" altLang="zh-TW" dirty="0"/>
              <a:t> axis of RGB color space, and define the vectors:</a:t>
            </a:r>
          </a:p>
          <a:p>
            <a:pPr algn="r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(6.7-3)</a:t>
            </a:r>
          </a:p>
          <a:p>
            <a:pPr algn="r" eaLnBrk="1" hangingPunct="1">
              <a:lnSpc>
                <a:spcPct val="22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(6.7-4)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Let the quantities</a:t>
            </a:r>
            <a:r>
              <a:rPr lang="en-US" altLang="zh-TW" i="1" dirty="0"/>
              <a:t> </a:t>
            </a:r>
            <a:r>
              <a:rPr lang="en-US" altLang="zh-TW" i="1" dirty="0" err="1"/>
              <a:t>g</a:t>
            </a:r>
            <a:r>
              <a:rPr lang="en-US" altLang="zh-TW" i="1" baseline="-25000" dirty="0" err="1"/>
              <a:t>xx</a:t>
            </a:r>
            <a:r>
              <a:rPr lang="en-US" altLang="zh-TW" dirty="0"/>
              <a:t>, </a:t>
            </a:r>
            <a:r>
              <a:rPr lang="en-US" altLang="zh-TW" i="1" dirty="0" err="1"/>
              <a:t>g</a:t>
            </a:r>
            <a:r>
              <a:rPr lang="en-US" altLang="zh-TW" i="1" baseline="-25000" dirty="0" err="1"/>
              <a:t>yy</a:t>
            </a:r>
            <a:r>
              <a:rPr lang="en-US" altLang="zh-TW" dirty="0"/>
              <a:t>,</a:t>
            </a:r>
            <a:r>
              <a:rPr lang="en-US" altLang="zh-TW" i="1" dirty="0"/>
              <a:t> </a:t>
            </a:r>
            <a:r>
              <a:rPr lang="en-US" altLang="zh-TW" dirty="0"/>
              <a:t>and</a:t>
            </a:r>
            <a:r>
              <a:rPr lang="en-US" altLang="zh-TW" i="1" dirty="0"/>
              <a:t> </a:t>
            </a:r>
            <a:r>
              <a:rPr lang="en-US" altLang="zh-TW" i="1" dirty="0" err="1"/>
              <a:t>g</a:t>
            </a:r>
            <a:r>
              <a:rPr lang="en-US" altLang="zh-TW" i="1" baseline="-25000" dirty="0" err="1"/>
              <a:t>xy</a:t>
            </a:r>
            <a:r>
              <a:rPr lang="en-US" altLang="zh-TW" dirty="0"/>
              <a:t> be defined as follows:</a:t>
            </a:r>
            <a:endParaRPr lang="zh-TW" altLang="en-US" dirty="0"/>
          </a:p>
          <a:p>
            <a:pPr algn="r" eaLnBrk="1" hangingPunct="1">
              <a:lnSpc>
                <a:spcPct val="19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(6.7-5)</a:t>
            </a:r>
          </a:p>
          <a:p>
            <a:pPr algn="r" eaLnBrk="1" hangingPunct="1">
              <a:lnSpc>
                <a:spcPct val="28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(6.7-6)</a:t>
            </a:r>
          </a:p>
          <a:p>
            <a:pPr algn="r" eaLnBrk="1" hangingPunct="1">
              <a:lnSpc>
                <a:spcPct val="210000"/>
              </a:lnSpc>
              <a:buFont typeface="Wingdings" panose="05000000000000000000" pitchFamily="2" charset="2"/>
              <a:buNone/>
            </a:pPr>
            <a:r>
              <a:rPr lang="zh-TW" altLang="en-US" dirty="0"/>
              <a:t>	</a:t>
            </a:r>
            <a:r>
              <a:rPr lang="en-US" altLang="zh-TW" dirty="0"/>
              <a:t>(6.7-7)</a:t>
            </a:r>
            <a:endParaRPr lang="zh-TW" altLang="en-US" dirty="0"/>
          </a:p>
        </p:txBody>
      </p:sp>
      <p:graphicFrame>
        <p:nvGraphicFramePr>
          <p:cNvPr id="17410" name="Object 4">
            <a:extLst>
              <a:ext uri="{FF2B5EF4-FFF2-40B4-BE49-F238E27FC236}">
                <a16:creationId xmlns:a16="http://schemas.microsoft.com/office/drawing/2014/main" id="{7E746920-A090-4272-AF5F-491AA920D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6550" y="862013"/>
          <a:ext cx="36131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" name="方程式" r:id="rId3" imgW="1447560" imgH="393480" progId="Equation.3">
                  <p:embed/>
                </p:oleObj>
              </mc:Choice>
              <mc:Fallback>
                <p:oleObj name="方程式" r:id="rId3" imgW="14475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862013"/>
                        <a:ext cx="3613150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5">
            <a:extLst>
              <a:ext uri="{FF2B5EF4-FFF2-40B4-BE49-F238E27FC236}">
                <a16:creationId xmlns:a16="http://schemas.microsoft.com/office/drawing/2014/main" id="{FFE2E95B-AB94-4908-9C80-561D9CCD99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4963" y="1797050"/>
          <a:ext cx="36734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" name="方程式" r:id="rId5" imgW="1473120" imgH="419040" progId="Equation.3">
                  <p:embed/>
                </p:oleObj>
              </mc:Choice>
              <mc:Fallback>
                <p:oleObj name="方程式" r:id="rId5" imgW="14731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1797050"/>
                        <a:ext cx="3673475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6">
            <a:extLst>
              <a:ext uri="{FF2B5EF4-FFF2-40B4-BE49-F238E27FC236}">
                <a16:creationId xmlns:a16="http://schemas.microsoft.com/office/drawing/2014/main" id="{A3CC302E-73F4-4EB6-BB72-DD35AF7AE4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3338" y="3338513"/>
          <a:ext cx="55387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" name="方程式" r:id="rId7" imgW="2361960" imgH="469800" progId="Equation.3">
                  <p:embed/>
                </p:oleObj>
              </mc:Choice>
              <mc:Fallback>
                <p:oleObj name="方程式" r:id="rId7" imgW="2361960" imgH="46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3338513"/>
                        <a:ext cx="5538787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7">
            <a:extLst>
              <a:ext uri="{FF2B5EF4-FFF2-40B4-BE49-F238E27FC236}">
                <a16:creationId xmlns:a16="http://schemas.microsoft.com/office/drawing/2014/main" id="{02A53C5B-F098-474B-BC6B-2C051231C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4437063"/>
          <a:ext cx="560705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" name="方程式" r:id="rId9" imgW="2374560" imgH="495000" progId="Equation.3">
                  <p:embed/>
                </p:oleObj>
              </mc:Choice>
              <mc:Fallback>
                <p:oleObj name="方程式" r:id="rId9" imgW="2374560" imgH="495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4437063"/>
                        <a:ext cx="5607050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8">
            <a:extLst>
              <a:ext uri="{FF2B5EF4-FFF2-40B4-BE49-F238E27FC236}">
                <a16:creationId xmlns:a16="http://schemas.microsoft.com/office/drawing/2014/main" id="{6E9B0ECE-D76F-48BF-A972-C58674667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" y="5630863"/>
          <a:ext cx="73040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" name="方程式" r:id="rId11" imgW="2755800" imgH="419040" progId="Equation.3">
                  <p:embed/>
                </p:oleObj>
              </mc:Choice>
              <mc:Fallback>
                <p:oleObj name="方程式" r:id="rId11" imgW="2755800" imgH="419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630863"/>
                        <a:ext cx="73040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7ACF5B3C-F61B-4B5D-9044-C1593D263C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147692" y="1344612"/>
            <a:ext cx="72008" cy="1852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27758C8-EEC4-4E02-88C6-26A6F39357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6751576" y="3915475"/>
            <a:ext cx="72008" cy="1852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AD7A2D-E429-43EF-A272-FE48491F3F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6770117" y="4992829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投影片編號版面配置區 3">
            <a:extLst>
              <a:ext uri="{FF2B5EF4-FFF2-40B4-BE49-F238E27FC236}">
                <a16:creationId xmlns:a16="http://schemas.microsoft.com/office/drawing/2014/main" id="{44309C13-9B9E-44CD-8240-362491D57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1C08897-4D87-4E75-8646-9E4E21FB53F2}" type="slidenum">
              <a:rPr kumimoji="0" lang="zh-TW" altLang="en-US"/>
              <a:pPr eaLnBrk="1" hangingPunct="1"/>
              <a:t>74</a:t>
            </a:fld>
            <a:endParaRPr kumimoji="0" lang="en-US" altLang="zh-TW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E2B2C47E-B69B-4C95-AB49-ED92D4DFC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C68FB924-FC45-4A0A-840A-E78A36A5E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58775"/>
            <a:ext cx="8928100" cy="6238875"/>
          </a:xfrm>
        </p:spPr>
        <p:txBody>
          <a:bodyPr/>
          <a:lstStyle/>
          <a:p>
            <a:pPr eaLnBrk="1" hangingPunct="1"/>
            <a:r>
              <a:rPr lang="en-US" altLang="zh-TW"/>
              <a:t>It can be shown (Di Zenzo [1986]) that the direction of maximum rate of change of </a:t>
            </a:r>
            <a:r>
              <a:rPr lang="en-US" altLang="zh-TW" b="1"/>
              <a:t>c</a:t>
            </a:r>
            <a:r>
              <a:rPr lang="en-US" altLang="zh-TW"/>
              <a:t>(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) is given by the angle:</a:t>
            </a:r>
          </a:p>
          <a:p>
            <a:pPr algn="r" eaLnBrk="1" hangingPunct="1">
              <a:lnSpc>
                <a:spcPct val="21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(6.7-8)</a:t>
            </a:r>
          </a:p>
          <a:p>
            <a:pPr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and that the value of the rate of change at (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), in the direction of θ, is given by:</a:t>
            </a:r>
            <a:endParaRPr lang="zh-TW" altLang="en-US"/>
          </a:p>
          <a:p>
            <a:pPr algn="r" eaLnBrk="1" hangingPunct="1"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zh-TW" altLang="en-US"/>
              <a:t>	</a:t>
            </a:r>
            <a:r>
              <a:rPr lang="en-US" altLang="zh-TW"/>
              <a:t>(6.7-9)</a:t>
            </a:r>
          </a:p>
          <a:p>
            <a:pPr lvl="1" eaLnBrk="1" hangingPunct="1">
              <a:spcBef>
                <a:spcPct val="85000"/>
              </a:spcBef>
            </a:pPr>
            <a:r>
              <a:rPr lang="en-US" altLang="zh-TW"/>
              <a:t>Note that </a:t>
            </a:r>
            <a:r>
              <a:rPr lang="en-US" altLang="zh-TW" i="1"/>
              <a:t>F</a:t>
            </a:r>
            <a:r>
              <a:rPr lang="en-US" altLang="zh-TW"/>
              <a:t>(θ) = </a:t>
            </a:r>
            <a:r>
              <a:rPr lang="en-US" altLang="zh-TW" i="1"/>
              <a:t>F</a:t>
            </a:r>
            <a:r>
              <a:rPr lang="en-US" altLang="zh-TW"/>
              <a:t>(θ+π). Usually, </a:t>
            </a:r>
            <a:r>
              <a:rPr lang="en-US" altLang="zh-TW" i="1"/>
              <a:t>F</a:t>
            </a:r>
            <a:r>
              <a:rPr lang="en-US" altLang="zh-TW"/>
              <a:t>(θ) needs to be computed only for values of θ in the half-open interval [0, π ).</a:t>
            </a:r>
            <a:endParaRPr lang="zh-TW" altLang="en-US"/>
          </a:p>
          <a:p>
            <a:pPr eaLnBrk="1" hangingPunct="1"/>
            <a:endParaRPr lang="zh-TW" altLang="en-US"/>
          </a:p>
        </p:txBody>
      </p:sp>
      <p:graphicFrame>
        <p:nvGraphicFramePr>
          <p:cNvPr id="18434" name="Object 4">
            <a:extLst>
              <a:ext uri="{FF2B5EF4-FFF2-40B4-BE49-F238E27FC236}">
                <a16:creationId xmlns:a16="http://schemas.microsoft.com/office/drawing/2014/main" id="{61B5BD64-A677-47EA-98CA-3BA15444C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2638" y="1284288"/>
          <a:ext cx="35321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9" name="方程式" r:id="rId3" imgW="1498320" imgH="507960" progId="Equation.3">
                  <p:embed/>
                </p:oleObj>
              </mc:Choice>
              <mc:Fallback>
                <p:oleObj name="方程式" r:id="rId3" imgW="149832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1284288"/>
                        <a:ext cx="35321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5">
            <a:extLst>
              <a:ext uri="{FF2B5EF4-FFF2-40B4-BE49-F238E27FC236}">
                <a16:creationId xmlns:a16="http://schemas.microsoft.com/office/drawing/2014/main" id="{27F6A155-D20E-439D-9C13-31AD4FE530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3408363"/>
          <a:ext cx="675481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0" name="方程式" r:id="rId5" imgW="3555720" imgH="520560" progId="Equation.3">
                  <p:embed/>
                </p:oleObj>
              </mc:Choice>
              <mc:Fallback>
                <p:oleObj name="方程式" r:id="rId5" imgW="3555720" imgH="5205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408363"/>
                        <a:ext cx="675481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84BA7EFD-637F-419D-AE68-80140DDCBA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5" t="49052" r="2346" b="30689"/>
          <a:stretch/>
        </p:blipFill>
        <p:spPr>
          <a:xfrm>
            <a:off x="5627357" y="1866342"/>
            <a:ext cx="72008" cy="18526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編號版面配置區 3">
            <a:extLst>
              <a:ext uri="{FF2B5EF4-FFF2-40B4-BE49-F238E27FC236}">
                <a16:creationId xmlns:a16="http://schemas.microsoft.com/office/drawing/2014/main" id="{22DA5E9B-C514-46DC-AECC-480D9438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171148D-FE38-4982-B880-E8C1CA0D31EC}" type="slidenum">
              <a:rPr kumimoji="0" lang="zh-TW" altLang="en-US"/>
              <a:pPr eaLnBrk="1" hangingPunct="1"/>
              <a:t>75</a:t>
            </a:fld>
            <a:endParaRPr kumimoji="0" lang="en-US" altLang="zh-TW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C0E9F553-1E27-4A4C-AD86-5360C10A9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8852" name="Picture 3">
            <a:extLst>
              <a:ext uri="{FF2B5EF4-FFF2-40B4-BE49-F238E27FC236}">
                <a16:creationId xmlns:a16="http://schemas.microsoft.com/office/drawing/2014/main" id="{9203985B-0007-4BB1-896A-EA1609D9221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260350"/>
            <a:ext cx="7848600" cy="6259513"/>
          </a:xfr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編號版面配置區 3">
            <a:extLst>
              <a:ext uri="{FF2B5EF4-FFF2-40B4-BE49-F238E27FC236}">
                <a16:creationId xmlns:a16="http://schemas.microsoft.com/office/drawing/2014/main" id="{BC17E601-0278-4B9C-9577-FE9580C4B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1AB16C2-257B-4FCA-B5AE-5D12F2AB8DC0}" type="slidenum">
              <a:rPr kumimoji="0" lang="zh-TW" altLang="en-US"/>
              <a:pPr eaLnBrk="1" hangingPunct="1"/>
              <a:t>76</a:t>
            </a:fld>
            <a:endParaRPr kumimoji="0" lang="en-US" altLang="zh-TW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D15D670-7049-4775-BF6E-8EFA16601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01F4EA7-6D54-41DD-9CAB-B4D484D0C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34925"/>
            <a:ext cx="8847138" cy="65976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Fig. 6.46(b) is the gradient of the image in Fig. 6.46(a), using the vector method in this section.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Fig. 6.46(c) shows the image obtained by computing the gradient of each RGB component image and forming a composite gradient image by </a:t>
            </a:r>
            <a:r>
              <a:rPr lang="en-US" altLang="zh-TW">
                <a:latin typeface="Arial" panose="020B0604020202020204" pitchFamily="34" charset="0"/>
              </a:rPr>
              <a:t>“</a:t>
            </a:r>
            <a:r>
              <a:rPr lang="en-US" altLang="zh-TW"/>
              <a:t>adding.</a:t>
            </a:r>
            <a:r>
              <a:rPr lang="en-US" altLang="zh-TW">
                <a:latin typeface="Arial" panose="020B0604020202020204" pitchFamily="34" charset="0"/>
              </a:rPr>
              <a:t>”</a:t>
            </a:r>
            <a:r>
              <a:rPr lang="en-US" altLang="zh-TW"/>
              <a:t> Fig. 6.46(d) shows the difference between Fig. 6.46(b) and (c).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Fig. 6.47 shows the RGB gradient images of the color image in Fig. 6.46.</a:t>
            </a:r>
            <a:endParaRPr lang="zh-TW" altLang="en-US"/>
          </a:p>
        </p:txBody>
      </p:sp>
      <p:pic>
        <p:nvPicPr>
          <p:cNvPr id="79877" name="Picture 4">
            <a:extLst>
              <a:ext uri="{FF2B5EF4-FFF2-40B4-BE49-F238E27FC236}">
                <a16:creationId xmlns:a16="http://schemas.microsoft.com/office/drawing/2014/main" id="{7BD1048A-9601-45C2-A9F6-C38CCC73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0575"/>
            <a:ext cx="78486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編號版面配置區 3">
            <a:extLst>
              <a:ext uri="{FF2B5EF4-FFF2-40B4-BE49-F238E27FC236}">
                <a16:creationId xmlns:a16="http://schemas.microsoft.com/office/drawing/2014/main" id="{B83788B6-3D2A-40E4-92AD-D60A088E87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F3F7270-D721-4441-B8F8-4B21B28CA249}" type="slidenum">
              <a:rPr kumimoji="0" lang="zh-TW" altLang="en-US"/>
              <a:pPr eaLnBrk="1" hangingPunct="1"/>
              <a:t>77</a:t>
            </a:fld>
            <a:endParaRPr kumimoji="0" lang="en-US" altLang="zh-TW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4F07501-A838-4183-8416-B66FED2BCB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Noise in Color Images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263EDEB-E041-4CAA-A534-26FF6B6B2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Note that the CCD red component of an RGB image would tend to be noisier than the other two (G,B) component images.</a:t>
            </a:r>
          </a:p>
          <a:p>
            <a:pPr eaLnBrk="1" hangingPunct="1"/>
            <a:r>
              <a:rPr lang="en-US" altLang="zh-TW"/>
              <a:t>Fig. 6.48(a)~(d) shows the three planes of an RGB image corrupted by Gaussian noise and the composite RGB image, respectively.</a:t>
            </a:r>
          </a:p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3">
            <a:extLst>
              <a:ext uri="{FF2B5EF4-FFF2-40B4-BE49-F238E27FC236}">
                <a16:creationId xmlns:a16="http://schemas.microsoft.com/office/drawing/2014/main" id="{80E01343-C271-4FA1-8173-0D3CE27E1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03F4148-69E7-469B-95E1-CA44B309F5D8}" type="slidenum">
              <a:rPr kumimoji="0" lang="zh-TW" altLang="en-US"/>
              <a:pPr eaLnBrk="1" hangingPunct="1"/>
              <a:t>78</a:t>
            </a:fld>
            <a:endParaRPr kumimoji="0" lang="en-US" altLang="zh-TW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EA7B68F0-680E-4351-9DE0-EA9CE962C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1179CB9B-BBB2-4B94-BF11-401619191FC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80988"/>
            <a:ext cx="7920038" cy="6342062"/>
          </a:xfr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3">
            <a:extLst>
              <a:ext uri="{FF2B5EF4-FFF2-40B4-BE49-F238E27FC236}">
                <a16:creationId xmlns:a16="http://schemas.microsoft.com/office/drawing/2014/main" id="{C82ADB95-7937-46ED-81F9-ECB092355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09D5169-9B13-4AEC-AF59-FD09A8F8D4AA}" type="slidenum">
              <a:rPr kumimoji="0" lang="zh-TW" altLang="en-US"/>
              <a:pPr eaLnBrk="1" hangingPunct="1"/>
              <a:t>79</a:t>
            </a:fld>
            <a:endParaRPr kumimoji="0" lang="en-US" altLang="zh-TW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9FF4B90-124F-4223-B22A-5315DECBF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F2F3D25-66F5-469A-80AF-1DB7F7F92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Fig. 6.49(a)~(c) shows the HSI component images of the noisy color image in Fig. 6.48(d).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>
              <a:lnSpc>
                <a:spcPct val="70000"/>
              </a:lnSpc>
            </a:pPr>
            <a:endParaRPr lang="en-US" altLang="zh-TW"/>
          </a:p>
          <a:p>
            <a:pPr eaLnBrk="1" hangingPunct="1"/>
            <a:r>
              <a:rPr lang="en-US" altLang="zh-TW"/>
              <a:t>Fig. 6.50(b)~(d) shows the HSI component images of the noisy RGB image with G plane corrupted by salt-and-pepper noise in Fig. 6.50(a).</a:t>
            </a:r>
            <a:endParaRPr lang="zh-TW" altLang="en-US"/>
          </a:p>
        </p:txBody>
      </p:sp>
      <p:pic>
        <p:nvPicPr>
          <p:cNvPr id="82949" name="Picture 4">
            <a:extLst>
              <a:ext uri="{FF2B5EF4-FFF2-40B4-BE49-F238E27FC236}">
                <a16:creationId xmlns:a16="http://schemas.microsoft.com/office/drawing/2014/main" id="{141508E7-F508-4072-AB62-46CDF88A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96300" cy="358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編號版面配置區 3">
            <a:extLst>
              <a:ext uri="{FF2B5EF4-FFF2-40B4-BE49-F238E27FC236}">
                <a16:creationId xmlns:a16="http://schemas.microsoft.com/office/drawing/2014/main" id="{153DD6D5-C959-45AD-8830-7760C1BD1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141897F-666F-44F3-BCA1-B2FED6F63A79}" type="slidenum">
              <a:rPr kumimoji="0" lang="zh-TW" altLang="en-US"/>
              <a:pPr eaLnBrk="1" hangingPunct="1"/>
              <a:t>8</a:t>
            </a:fld>
            <a:endParaRPr kumimoji="0" lang="en-US" altLang="zh-TW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30C942B-6372-457C-A75E-2F4CC53EE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4779050-2442-4851-AD09-A18DBA0E2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 dirty="0"/>
              <a:t>Another approach for specifying colors is to use the CIE chromaticity diagram shown in Fig. 6.5.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dirty="0"/>
              <a:t>For any value of </a:t>
            </a:r>
            <a:r>
              <a:rPr lang="en-US" altLang="zh-TW" i="1" dirty="0"/>
              <a:t>x</a:t>
            </a:r>
            <a:r>
              <a:rPr lang="en-US" altLang="zh-TW" dirty="0"/>
              <a:t> and </a:t>
            </a:r>
            <a:r>
              <a:rPr lang="en-US" altLang="zh-TW" i="1" dirty="0"/>
              <a:t>y</a:t>
            </a:r>
            <a:r>
              <a:rPr lang="en-US" altLang="zh-TW" dirty="0"/>
              <a:t>, the corresponding value of </a:t>
            </a:r>
            <a:r>
              <a:rPr lang="en-US" altLang="zh-TW" i="1" dirty="0"/>
              <a:t>z</a:t>
            </a:r>
            <a:r>
              <a:rPr lang="en-US" altLang="zh-TW" dirty="0"/>
              <a:t> (blue) is 1-(</a:t>
            </a:r>
            <a:r>
              <a:rPr lang="en-US" altLang="zh-TW" i="1" dirty="0" err="1"/>
              <a:t>x</a:t>
            </a:r>
            <a:r>
              <a:rPr lang="en-US" altLang="zh-TW" dirty="0" err="1"/>
              <a:t>+</a:t>
            </a:r>
            <a:r>
              <a:rPr lang="en-US" altLang="zh-TW" i="1" dirty="0" err="1"/>
              <a:t>y</a:t>
            </a:r>
            <a:r>
              <a:rPr lang="en-US" altLang="zh-TW" dirty="0"/>
              <a:t>).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dirty="0"/>
              <a:t>The point of equal energy in Fig. 6.5 corresponds to equal fractions of the three primary colors (CLE white light).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dirty="0"/>
              <a:t>Any point located on the boundary of the chromaticity chart is fully saturated, whereas the saturation at the point of equal energy is zero (more white light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less saturation).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dirty="0"/>
              <a:t>Color mixing in the chromaticity diagram: a point on a line segment joining any two color points.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dirty="0"/>
              <a:t>A triangle with vertices at any three fixed colors cannot enclose the entire color region in Fig. 6.5.</a:t>
            </a:r>
            <a:endParaRPr lang="zh-TW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3">
            <a:extLst>
              <a:ext uri="{FF2B5EF4-FFF2-40B4-BE49-F238E27FC236}">
                <a16:creationId xmlns:a16="http://schemas.microsoft.com/office/drawing/2014/main" id="{60A28B72-17E9-4416-8636-37CE45C83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757E06F5-8B76-4F5F-8DCC-FC907CB48769}" type="slidenum">
              <a:rPr kumimoji="0" lang="zh-TW" altLang="en-US"/>
              <a:pPr eaLnBrk="1" hangingPunct="1"/>
              <a:t>80</a:t>
            </a:fld>
            <a:endParaRPr kumimoji="0" lang="en-US" altLang="zh-TW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4752D02-53DF-4A48-9B21-82E9C2320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3972" name="Picture 4">
            <a:extLst>
              <a:ext uri="{FF2B5EF4-FFF2-40B4-BE49-F238E27FC236}">
                <a16:creationId xmlns:a16="http://schemas.microsoft.com/office/drawing/2014/main" id="{47D43ACA-28EB-4920-A7C2-DECD6270AEB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71475"/>
            <a:ext cx="7632700" cy="6161088"/>
          </a:xfr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3">
            <a:extLst>
              <a:ext uri="{FF2B5EF4-FFF2-40B4-BE49-F238E27FC236}">
                <a16:creationId xmlns:a16="http://schemas.microsoft.com/office/drawing/2014/main" id="{65BD5380-1BC1-461E-9820-E71F2220A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C28E488-DC71-4FC0-92F7-BFBDF9548112}" type="slidenum">
              <a:rPr kumimoji="0" lang="zh-TW" altLang="en-US"/>
              <a:pPr eaLnBrk="1" hangingPunct="1"/>
              <a:t>81</a:t>
            </a:fld>
            <a:endParaRPr kumimoji="0" lang="en-US" altLang="zh-TW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B098594-9CD9-47AD-9A6E-3E2AB0B9D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 Image Compression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AA400F25-E6B3-48C7-BB3E-DB16F8618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088" y="908050"/>
            <a:ext cx="3498850" cy="5689600"/>
          </a:xfrm>
        </p:spPr>
        <p:txBody>
          <a:bodyPr/>
          <a:lstStyle/>
          <a:p>
            <a:pPr marL="273050" indent="-273050" eaLnBrk="1" hangingPunct="1"/>
            <a:r>
              <a:rPr lang="en-US" altLang="zh-TW"/>
              <a:t>Fig.</a:t>
            </a:r>
            <a:r>
              <a:rPr lang="en-US" altLang="zh-TW" sz="1400"/>
              <a:t> </a:t>
            </a:r>
            <a:r>
              <a:rPr lang="en-US" altLang="zh-TW"/>
              <a:t>6.51(a) shows an original RGB image and</a:t>
            </a:r>
            <a:r>
              <a:rPr lang="en-US" altLang="zh-TW" sz="2000"/>
              <a:t> </a:t>
            </a:r>
            <a:r>
              <a:rPr lang="en-US" altLang="zh-TW"/>
              <a:t>Fig.</a:t>
            </a:r>
            <a:r>
              <a:rPr lang="en-US" altLang="zh-TW" sz="1200"/>
              <a:t> </a:t>
            </a:r>
            <a:r>
              <a:rPr lang="en-US" altLang="zh-TW"/>
              <a:t>6.51(b)</a:t>
            </a:r>
            <a:r>
              <a:rPr lang="en-US" altLang="zh-TW" sz="2000"/>
              <a:t> </a:t>
            </a:r>
            <a:r>
              <a:rPr lang="en-US" altLang="zh-TW"/>
              <a:t>shows the</a:t>
            </a:r>
            <a:r>
              <a:rPr lang="en-US" altLang="zh-TW" sz="900"/>
              <a:t> </a:t>
            </a:r>
            <a:r>
              <a:rPr lang="en-US" altLang="zh-TW"/>
              <a:t>result</a:t>
            </a:r>
            <a:r>
              <a:rPr lang="en-US" altLang="zh-TW" sz="900"/>
              <a:t> </a:t>
            </a:r>
            <a:r>
              <a:rPr lang="en-US" altLang="zh-TW"/>
              <a:t>of</a:t>
            </a:r>
            <a:r>
              <a:rPr lang="en-US" altLang="zh-TW" sz="900"/>
              <a:t> </a:t>
            </a:r>
            <a:r>
              <a:rPr lang="en-US" altLang="zh-TW"/>
              <a:t>compressing and decompressing the image in (a).</a:t>
            </a:r>
            <a:endParaRPr lang="zh-TW" altLang="en-US"/>
          </a:p>
        </p:txBody>
      </p:sp>
      <p:pic>
        <p:nvPicPr>
          <p:cNvPr id="84997" name="Picture 4">
            <a:extLst>
              <a:ext uri="{FF2B5EF4-FFF2-40B4-BE49-F238E27FC236}">
                <a16:creationId xmlns:a16="http://schemas.microsoft.com/office/drawing/2014/main" id="{AD9B22B5-4375-4C24-8208-53EE4C2C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981075"/>
            <a:ext cx="5500687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3">
            <a:extLst>
              <a:ext uri="{FF2B5EF4-FFF2-40B4-BE49-F238E27FC236}">
                <a16:creationId xmlns:a16="http://schemas.microsoft.com/office/drawing/2014/main" id="{23BBC2D3-265C-406D-8686-9DB6281A2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8A4211D-F554-42DB-A32C-BB6AFA8513E1}" type="slidenum">
              <a:rPr kumimoji="0" lang="zh-TW" altLang="en-US"/>
              <a:pPr eaLnBrk="1" hangingPunct="1"/>
              <a:t>9</a:t>
            </a:fld>
            <a:endParaRPr kumimoji="0" lang="en-US" altLang="zh-TW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3932C90-759B-4B06-8674-8360F545C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859B0CB9-B311-4189-A841-70E20D262EB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266700"/>
            <a:ext cx="6985000" cy="6591300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ends">
  <a:themeElements>
    <a:clrScheme name="2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2_Blend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Words>4385</Words>
  <Application>Microsoft Office PowerPoint</Application>
  <PresentationFormat>如螢幕大小 (4:3)</PresentationFormat>
  <Paragraphs>370</Paragraphs>
  <Slides>81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1" baseType="lpstr">
      <vt:lpstr>新細明體</vt:lpstr>
      <vt:lpstr>Arial</vt:lpstr>
      <vt:lpstr>Cambria Math</vt:lpstr>
      <vt:lpstr>Tahoma</vt:lpstr>
      <vt:lpstr>Times New Roman</vt:lpstr>
      <vt:lpstr>Wingdings</vt:lpstr>
      <vt:lpstr>Blends</vt:lpstr>
      <vt:lpstr>1_Blends</vt:lpstr>
      <vt:lpstr>2_Blends</vt:lpstr>
      <vt:lpstr>方程式</vt:lpstr>
      <vt:lpstr>Chapter 6   COLOR IMAGE PROCESSING</vt:lpstr>
      <vt:lpstr>Color Fundamentals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Color Models</vt:lpstr>
      <vt:lpstr>Color Models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Converting colors from RGB to HSI</vt:lpstr>
      <vt:lpstr>Converting colors from HSI to RGB</vt:lpstr>
      <vt:lpstr>PowerPoint 簡報</vt:lpstr>
      <vt:lpstr>PowerPoint 簡報</vt:lpstr>
      <vt:lpstr>PowerPoint 簡報</vt:lpstr>
      <vt:lpstr>PowerPoint 簡報</vt:lpstr>
      <vt:lpstr>Pseudocolor Image Processing</vt:lpstr>
      <vt:lpstr>Intensity slicing</vt:lpstr>
      <vt:lpstr>PowerPoint 簡報</vt:lpstr>
      <vt:lpstr>PowerPoint 簡報</vt:lpstr>
      <vt:lpstr>PowerPoint 簡報</vt:lpstr>
      <vt:lpstr>PowerPoint 簡報</vt:lpstr>
      <vt:lpstr>PowerPoint 簡報</vt:lpstr>
      <vt:lpstr>Gray level to color transformations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Full-Color Image Processing</vt:lpstr>
      <vt:lpstr>PowerPoint 簡報</vt:lpstr>
      <vt:lpstr>Color Transformations</vt:lpstr>
      <vt:lpstr>PowerPoint 簡報</vt:lpstr>
      <vt:lpstr>PowerPoint 簡報</vt:lpstr>
      <vt:lpstr>PowerPoint 簡報</vt:lpstr>
      <vt:lpstr>Color complements</vt:lpstr>
      <vt:lpstr>PowerPoint 簡報</vt:lpstr>
      <vt:lpstr>PowerPoint 簡報</vt:lpstr>
      <vt:lpstr>Color slicing</vt:lpstr>
      <vt:lpstr>PowerPoint 簡報</vt:lpstr>
      <vt:lpstr>PowerPoint 簡報</vt:lpstr>
      <vt:lpstr>Tone and color corrections</vt:lpstr>
      <vt:lpstr>PowerPoint 簡報</vt:lpstr>
      <vt:lpstr>PowerPoint 簡報</vt:lpstr>
      <vt:lpstr>PowerPoint 簡報</vt:lpstr>
      <vt:lpstr>Color balancing corrections</vt:lpstr>
      <vt:lpstr>PowerPoint 簡報</vt:lpstr>
      <vt:lpstr>Histogram processing</vt:lpstr>
      <vt:lpstr>PowerPoint 簡報</vt:lpstr>
      <vt:lpstr>Color image smoothing</vt:lpstr>
      <vt:lpstr>PowerPoint 簡報</vt:lpstr>
      <vt:lpstr>PowerPoint 簡報</vt:lpstr>
      <vt:lpstr>PowerPoint 簡報</vt:lpstr>
      <vt:lpstr>Color image sharpening</vt:lpstr>
      <vt:lpstr>Color segmentation in HSI space</vt:lpstr>
      <vt:lpstr>PowerPoint 簡報</vt:lpstr>
      <vt:lpstr>Segmentation in RGB vector space</vt:lpstr>
      <vt:lpstr>PowerPoint 簡報</vt:lpstr>
      <vt:lpstr>PowerPoint 簡報</vt:lpstr>
      <vt:lpstr>Color edge detection</vt:lpstr>
      <vt:lpstr>PowerPoint 簡報</vt:lpstr>
      <vt:lpstr>PowerPoint 簡報</vt:lpstr>
      <vt:lpstr>PowerPoint 簡報</vt:lpstr>
      <vt:lpstr>PowerPoint 簡報</vt:lpstr>
      <vt:lpstr>Noise in Color Images</vt:lpstr>
      <vt:lpstr>PowerPoint 簡報</vt:lpstr>
      <vt:lpstr>PowerPoint 簡報</vt:lpstr>
      <vt:lpstr>PowerPoint 簡報</vt:lpstr>
      <vt:lpstr>Color Image Compression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lab308</dc:creator>
  <cp:lastModifiedBy>lab308</cp:lastModifiedBy>
  <cp:revision>213</cp:revision>
  <cp:lastPrinted>2020-10-13T09:35:12Z</cp:lastPrinted>
  <dcterms:created xsi:type="dcterms:W3CDTF">1601-01-01T00:00:00Z</dcterms:created>
  <dcterms:modified xsi:type="dcterms:W3CDTF">2020-10-17T06:15:09Z</dcterms:modified>
</cp:coreProperties>
</file>